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14"/>
  </p:notesMasterIdLst>
  <p:sldIdLst>
    <p:sldId id="256" r:id="rId2"/>
    <p:sldId id="257" r:id="rId3"/>
    <p:sldId id="271" r:id="rId4"/>
    <p:sldId id="258" r:id="rId5"/>
    <p:sldId id="261" r:id="rId6"/>
    <p:sldId id="262" r:id="rId7"/>
    <p:sldId id="272" r:id="rId8"/>
    <p:sldId id="275" r:id="rId9"/>
    <p:sldId id="273" r:id="rId10"/>
    <p:sldId id="266" r:id="rId11"/>
    <p:sldId id="268" r:id="rId12"/>
    <p:sldId id="270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6DAD4D9D-6E3B-4B42-8EA0-8330E030F597}">
  <a:tblStyle styleId="{6DAD4D9D-6E3B-4B42-8EA0-8330E030F5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3FA674-258B-479A-8F95-235817C7ED5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7141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7" name="Google Shape;7;p1"/>
            <p:cNvSpPr/>
            <p:nvPr/>
          </p:nvSpPr>
          <p:spPr>
            <a:xfrm>
              <a:off x="0" y="2208"/>
              <a:ext cx="2515" cy="1970"/>
            </a:xfrm>
            <a:custGeom>
              <a:avLst/>
              <a:gdLst/>
              <a:ahLst/>
              <a:cxnLst/>
              <a:rect l="l" t="t" r="r" b="b"/>
              <a:pathLst>
                <a:path w="2515" h="1970" extrusionOk="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0" y="2496"/>
              <a:ext cx="2112" cy="1604"/>
            </a:xfrm>
            <a:custGeom>
              <a:avLst/>
              <a:gdLst/>
              <a:ahLst/>
              <a:cxnLst/>
              <a:rect l="l" t="t" r="r" b="b"/>
              <a:pathLst>
                <a:path w="2123" h="1696" extrusionOk="0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092" y="3233"/>
              <a:ext cx="3668" cy="943"/>
            </a:xfrm>
            <a:custGeom>
              <a:avLst/>
              <a:gdLst/>
              <a:ahLst/>
              <a:cxnLst/>
              <a:rect l="l" t="t" r="r" b="b"/>
              <a:pathLst>
                <a:path w="3668" h="943" extrusionOk="0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0" y="524"/>
              <a:ext cx="973" cy="1195"/>
            </a:xfrm>
            <a:custGeom>
              <a:avLst/>
              <a:gdLst/>
              <a:ahLst/>
              <a:cxnLst/>
              <a:rect l="l" t="t" r="r" b="b"/>
              <a:pathLst>
                <a:path w="969" h="1192" extrusionOk="0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3188" y="1"/>
              <a:ext cx="2570" cy="2266"/>
            </a:xfrm>
            <a:custGeom>
              <a:avLst/>
              <a:gdLst/>
              <a:ahLst/>
              <a:cxnLst/>
              <a:rect l="l" t="t" r="r" b="b"/>
              <a:pathLst>
                <a:path w="2570" h="2266" extrusionOk="0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3525" y="1"/>
              <a:ext cx="2185" cy="1508"/>
            </a:xfrm>
            <a:custGeom>
              <a:avLst/>
              <a:gdLst/>
              <a:ahLst/>
              <a:cxnLst/>
              <a:rect l="l" t="t" r="r" b="b"/>
              <a:pathLst>
                <a:path w="2176" h="1505" extrusionOk="0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0" y="649"/>
              <a:ext cx="816" cy="806"/>
            </a:xfrm>
            <a:custGeom>
              <a:avLst/>
              <a:gdLst/>
              <a:ahLst/>
              <a:cxnLst/>
              <a:rect l="l" t="t" r="r" b="b"/>
              <a:pathLst>
                <a:path w="813" h="804" extrusionOk="0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0" y="1545"/>
              <a:ext cx="762" cy="107"/>
            </a:xfrm>
            <a:custGeom>
              <a:avLst/>
              <a:gdLst/>
              <a:ahLst/>
              <a:cxnLst/>
              <a:rect l="l" t="t" r="r" b="b"/>
              <a:pathLst>
                <a:path w="759" h="107" extrusionOk="0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14" y="3431"/>
              <a:ext cx="3182" cy="745"/>
            </a:xfrm>
            <a:custGeom>
              <a:avLst/>
              <a:gdLst/>
              <a:ahLst/>
              <a:cxnLst/>
              <a:rect l="l" t="t" r="r" b="b"/>
              <a:pathLst>
                <a:path w="3169" h="743" extrusionOk="0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0" y="4032"/>
              <a:ext cx="5760" cy="288"/>
            </a:xfrm>
            <a:custGeom>
              <a:avLst/>
              <a:gdLst/>
              <a:ahLst/>
              <a:cxnLst/>
              <a:rect l="l" t="t" r="r" b="b"/>
              <a:pathLst>
                <a:path w="5740" h="288" extrusionOk="0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4E7F4C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0" y="4032"/>
              <a:ext cx="5760" cy="336"/>
            </a:xfrm>
            <a:custGeom>
              <a:avLst/>
              <a:gdLst/>
              <a:ahLst/>
              <a:cxnLst/>
              <a:rect l="l" t="t" r="r" b="b"/>
              <a:pathLst>
                <a:path w="5740" h="288" extrusionOk="0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4E7F4C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0" y="0"/>
              <a:ext cx="5760" cy="288"/>
            </a:xfrm>
            <a:custGeom>
              <a:avLst/>
              <a:gdLst/>
              <a:ahLst/>
              <a:cxnLst/>
              <a:rect l="l" t="t" r="r" b="b"/>
              <a:pathLst>
                <a:path w="5740" h="288" extrusionOk="0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>
              <a:gsLst>
                <a:gs pos="0">
                  <a:srgbClr val="427045"/>
                </a:gs>
                <a:gs pos="100000">
                  <a:schemeClr val="lt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509" y="229"/>
              <a:ext cx="3188" cy="2024"/>
            </a:xfrm>
            <a:custGeom>
              <a:avLst/>
              <a:gdLst/>
              <a:ahLst/>
              <a:cxnLst/>
              <a:rect l="l" t="t" r="r" b="b"/>
              <a:pathLst>
                <a:path w="3188" h="2024" extrusionOk="0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1344" y="293"/>
              <a:ext cx="2144" cy="1787"/>
            </a:xfrm>
            <a:custGeom>
              <a:avLst/>
              <a:gdLst/>
              <a:ahLst/>
              <a:cxnLst/>
              <a:rect l="l" t="t" r="r" b="b"/>
              <a:pathLst>
                <a:path w="2144" h="1787" extrusionOk="0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932" y="1728"/>
              <a:ext cx="2828" cy="2366"/>
            </a:xfrm>
            <a:custGeom>
              <a:avLst/>
              <a:gdLst/>
              <a:ahLst/>
              <a:cxnLst/>
              <a:rect l="l" t="t" r="r" b="b"/>
              <a:pathLst>
                <a:path w="2828" h="2366" extrusionOk="0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3160" y="1860"/>
              <a:ext cx="2162" cy="1934"/>
            </a:xfrm>
            <a:custGeom>
              <a:avLst/>
              <a:gdLst/>
              <a:ahLst/>
              <a:cxnLst/>
              <a:rect l="l" t="t" r="r" b="b"/>
              <a:pathLst>
                <a:path w="2153" h="1930" extrusionOk="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" name="Google Shape;25;p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6" name="Google Shape;26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052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3528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2003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7" name="Google Shape;27;p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 txBox="1"/>
          <p:nvPr/>
        </p:nvSpPr>
        <p:spPr>
          <a:xfrm>
            <a:off x="323850" y="1268412"/>
            <a:ext cx="4032250" cy="26162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3000"/>
              <a:buFont typeface="Times New Roman"/>
              <a:buNone/>
            </a:pPr>
            <a:r>
              <a:rPr lang="en-US" sz="3000" b="1" i="0" u="none">
                <a:solidFill>
                  <a:srgbClr val="4D4D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Летом в огороде –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4D4D4D"/>
              </a:buClr>
              <a:buSzPts val="3000"/>
              <a:buFont typeface="Times New Roman"/>
              <a:buNone/>
            </a:pPr>
            <a:r>
              <a:rPr lang="en-US" sz="3000" b="1" i="0" u="none">
                <a:solidFill>
                  <a:srgbClr val="4D4D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Свежий и зелёный,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4D4D4D"/>
              </a:buClr>
              <a:buSzPts val="3000"/>
              <a:buFont typeface="Times New Roman"/>
              <a:buNone/>
            </a:pPr>
            <a:r>
              <a:rPr lang="en-US" sz="3000" b="1" i="0" u="none">
                <a:solidFill>
                  <a:srgbClr val="4D4D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зимою в бочке –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4D4D4D"/>
              </a:buClr>
              <a:buSzPts val="3000"/>
              <a:buFont typeface="Times New Roman"/>
              <a:buNone/>
            </a:pPr>
            <a:r>
              <a:rPr lang="en-US" sz="3000" b="1" i="0" u="none">
                <a:solidFill>
                  <a:srgbClr val="4D4D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Крепкий и солёный.</a:t>
            </a: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827087" y="260350"/>
            <a:ext cx="6769100" cy="104298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9525" cap="flat" cmpd="sng">
                  <a:solidFill>
                    <a:srgbClr val="FF99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CC00"/>
                </a:solidFill>
                <a:latin typeface="Times New Roman"/>
              </a:rPr>
              <a:t>Отгадайте загадки</a:t>
            </a:r>
          </a:p>
        </p:txBody>
      </p:sp>
      <p:sp>
        <p:nvSpPr>
          <p:cNvPr id="40" name="Google Shape;40;p3"/>
          <p:cNvSpPr txBox="1"/>
          <p:nvPr/>
        </p:nvSpPr>
        <p:spPr>
          <a:xfrm>
            <a:off x="4643437" y="3716337"/>
            <a:ext cx="4176712" cy="26162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3000"/>
              <a:buFont typeface="Times New Roman"/>
              <a:buNone/>
            </a:pPr>
            <a:r>
              <a:rPr lang="en-US" sz="3000" b="1" i="0" u="none">
                <a:solidFill>
                  <a:srgbClr val="4D4D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 что за огород?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4D4D4D"/>
              </a:buClr>
              <a:buSzPts val="3000"/>
              <a:buFont typeface="Times New Roman"/>
              <a:buNone/>
            </a:pPr>
            <a:r>
              <a:rPr lang="en-US" sz="3000" b="1" i="0" u="none">
                <a:solidFill>
                  <a:srgbClr val="4D4D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Огород с секретом: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4D4D4D"/>
              </a:buClr>
              <a:buSzPts val="3000"/>
              <a:buFont typeface="Times New Roman"/>
              <a:buNone/>
            </a:pPr>
            <a:r>
              <a:rPr lang="en-US" sz="3000" b="1" i="0" u="none">
                <a:solidFill>
                  <a:srgbClr val="4D4D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дворе прохладно,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4D4D4D"/>
              </a:buClr>
              <a:buSzPts val="3000"/>
              <a:buFont typeface="Times New Roman"/>
              <a:buNone/>
            </a:pPr>
            <a:r>
              <a:rPr lang="en-US" sz="3000" b="1" i="0" u="none">
                <a:solidFill>
                  <a:srgbClr val="4D4D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огороде – лето!</a:t>
            </a:r>
            <a:endParaRPr/>
          </a:p>
        </p:txBody>
      </p:sp>
      <p:pic>
        <p:nvPicPr>
          <p:cNvPr id="41" name="Google Shape;4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6012" y="4076700"/>
            <a:ext cx="2428875" cy="2414587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42" name="Google Shape;4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9700" y="1412875"/>
            <a:ext cx="3095625" cy="2132012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8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8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6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"/>
          <p:cNvSpPr/>
          <p:nvPr/>
        </p:nvSpPr>
        <p:spPr>
          <a:xfrm>
            <a:off x="468312" y="476250"/>
            <a:ext cx="8172450" cy="5238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12700" cap="flat" cmpd="sng">
                  <a:solidFill>
                    <a:srgbClr val="EAEAE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"/>
              </a:rPr>
              <a:t>ПОДГОТОВКА  ТЕПЛИЦЫ  И  ПОЧВЫ</a:t>
            </a:r>
          </a:p>
        </p:txBody>
      </p:sp>
      <p:sp>
        <p:nvSpPr>
          <p:cNvPr id="157" name="Google Shape;157;p13"/>
          <p:cNvSpPr txBox="1"/>
          <p:nvPr/>
        </p:nvSpPr>
        <p:spPr>
          <a:xfrm>
            <a:off x="468312" y="1268412"/>
            <a:ext cx="820737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1125537"/>
            <a:ext cx="3600450" cy="2478087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59" name="Google Shape;159;p13"/>
          <p:cNvSpPr txBox="1"/>
          <p:nvPr/>
        </p:nvSpPr>
        <p:spPr>
          <a:xfrm>
            <a:off x="4356100" y="1341437"/>
            <a:ext cx="2376487" cy="1439862"/>
          </a:xfrm>
          <a:prstGeom prst="rect">
            <a:avLst/>
          </a:prstGeom>
          <a:solidFill>
            <a:srgbClr val="7F6D5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0" name="Google Shape;160;p13"/>
          <p:cNvCxnSpPr/>
          <p:nvPr/>
        </p:nvCxnSpPr>
        <p:spPr>
          <a:xfrm>
            <a:off x="4356100" y="2133600"/>
            <a:ext cx="2376487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61" name="Google Shape;161;p13"/>
          <p:cNvSpPr txBox="1"/>
          <p:nvPr/>
        </p:nvSpPr>
        <p:spPr>
          <a:xfrm>
            <a:off x="4572000" y="1484312"/>
            <a:ext cx="19446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ПОЧВА</a:t>
            </a:r>
            <a:endParaRPr/>
          </a:p>
        </p:txBody>
      </p:sp>
      <p:sp>
        <p:nvSpPr>
          <p:cNvPr id="162" name="Google Shape;162;p13"/>
          <p:cNvSpPr txBox="1"/>
          <p:nvPr/>
        </p:nvSpPr>
        <p:spPr>
          <a:xfrm>
            <a:off x="4643437" y="2276475"/>
            <a:ext cx="1871662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НАВОЗ</a:t>
            </a:r>
            <a:endParaRPr/>
          </a:p>
        </p:txBody>
      </p:sp>
      <p:cxnSp>
        <p:nvCxnSpPr>
          <p:cNvPr id="163" name="Google Shape;163;p13"/>
          <p:cNvCxnSpPr/>
          <p:nvPr/>
        </p:nvCxnSpPr>
        <p:spPr>
          <a:xfrm rot="10800000">
            <a:off x="7019925" y="1412875"/>
            <a:ext cx="0" cy="576262"/>
          </a:xfrm>
          <a:prstGeom prst="straightConnector1">
            <a:avLst/>
          </a:prstGeom>
          <a:noFill/>
          <a:ln w="38100" cap="flat" cmpd="sng">
            <a:solidFill>
              <a:srgbClr val="FF33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64" name="Google Shape;164;p13"/>
          <p:cNvCxnSpPr/>
          <p:nvPr/>
        </p:nvCxnSpPr>
        <p:spPr>
          <a:xfrm>
            <a:off x="7019925" y="1412875"/>
            <a:ext cx="0" cy="576262"/>
          </a:xfrm>
          <a:prstGeom prst="straightConnector1">
            <a:avLst/>
          </a:prstGeom>
          <a:noFill/>
          <a:ln w="38100" cap="flat" cmpd="sng">
            <a:solidFill>
              <a:srgbClr val="FF33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65" name="Google Shape;165;p13"/>
          <p:cNvSpPr txBox="1"/>
          <p:nvPr/>
        </p:nvSpPr>
        <p:spPr>
          <a:xfrm>
            <a:off x="7235825" y="1412875"/>
            <a:ext cx="11525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66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 СМ</a:t>
            </a:r>
            <a:endParaRPr/>
          </a:p>
        </p:txBody>
      </p:sp>
      <p:sp>
        <p:nvSpPr>
          <p:cNvPr id="166" name="Google Shape;166;p13"/>
          <p:cNvSpPr/>
          <p:nvPr/>
        </p:nvSpPr>
        <p:spPr>
          <a:xfrm>
            <a:off x="755650" y="3789362"/>
            <a:ext cx="7777162" cy="4318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12700" cap="flat" cmpd="sng">
                  <a:solidFill>
                    <a:srgbClr val="EAEAE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"/>
              </a:rPr>
              <a:t>ПРОВЕДЕНИЕ  ПОСАДКИ</a:t>
            </a:r>
          </a:p>
        </p:txBody>
      </p:sp>
      <p:sp>
        <p:nvSpPr>
          <p:cNvPr id="167" name="Google Shape;167;p13"/>
          <p:cNvSpPr/>
          <p:nvPr/>
        </p:nvSpPr>
        <p:spPr>
          <a:xfrm>
            <a:off x="179387" y="4868862"/>
            <a:ext cx="2232025" cy="1871662"/>
          </a:xfrm>
          <a:prstGeom prst="rect">
            <a:avLst/>
          </a:prstGeom>
          <a:solidFill>
            <a:srgbClr val="7F6D5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3"/>
          <p:cNvSpPr txBox="1"/>
          <p:nvPr/>
        </p:nvSpPr>
        <p:spPr>
          <a:xfrm>
            <a:off x="179387" y="4365625"/>
            <a:ext cx="187166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М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p13"/>
          <p:cNvSpPr txBox="1"/>
          <p:nvPr/>
        </p:nvSpPr>
        <p:spPr>
          <a:xfrm>
            <a:off x="2555875" y="5589587"/>
            <a:ext cx="5715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М</a:t>
            </a:r>
            <a:endParaRPr/>
          </a:p>
        </p:txBody>
      </p:sp>
      <p:sp>
        <p:nvSpPr>
          <p:cNvPr id="170" name="Google Shape;170;p13"/>
          <p:cNvSpPr/>
          <p:nvPr/>
        </p:nvSpPr>
        <p:spPr>
          <a:xfrm>
            <a:off x="539750" y="5949950"/>
            <a:ext cx="360362" cy="358775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3"/>
          <p:cNvSpPr/>
          <p:nvPr/>
        </p:nvSpPr>
        <p:spPr>
          <a:xfrm>
            <a:off x="1692275" y="5949950"/>
            <a:ext cx="360362" cy="358775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3"/>
          <p:cNvSpPr/>
          <p:nvPr/>
        </p:nvSpPr>
        <p:spPr>
          <a:xfrm>
            <a:off x="1116012" y="5013325"/>
            <a:ext cx="360362" cy="358775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3"/>
          <p:cNvSpPr txBox="1"/>
          <p:nvPr/>
        </p:nvSpPr>
        <p:spPr>
          <a:xfrm>
            <a:off x="2771775" y="4629150"/>
            <a:ext cx="4608512" cy="222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66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– 3 НАСТОЯЩИХ ЛИСТА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6633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66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 СЕМЯДОЛЬНЫХ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6633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66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ЛИСТЬЕВ</a:t>
            </a:r>
            <a:endParaRPr/>
          </a:p>
        </p:txBody>
      </p:sp>
      <p:pic>
        <p:nvPicPr>
          <p:cNvPr id="174" name="Google Shape;17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48487" y="4724400"/>
            <a:ext cx="2041525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48487" y="2060575"/>
            <a:ext cx="2016125" cy="166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087" y="2636837"/>
            <a:ext cx="2386012" cy="2401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56325" y="908050"/>
            <a:ext cx="2247900" cy="244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5"/>
          <p:cNvSpPr/>
          <p:nvPr/>
        </p:nvSpPr>
        <p:spPr>
          <a:xfrm>
            <a:off x="179387" y="404812"/>
            <a:ext cx="6337300" cy="151288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9525" cap="flat" cmpd="sng">
                  <a:solidFill>
                    <a:srgbClr val="FF66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9900"/>
                </a:solidFill>
                <a:latin typeface="Times New Roman"/>
              </a:rPr>
              <a:t>КАКОЕ  БЫВАЕТ   </a:t>
            </a:r>
            <a:br>
              <a:rPr b="0" i="0">
                <a:ln w="9525" cap="flat" cmpd="sng">
                  <a:solidFill>
                    <a:srgbClr val="FF66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9900"/>
                </a:solidFill>
                <a:latin typeface="Times New Roman"/>
              </a:rPr>
            </a:br>
            <a:r>
              <a:rPr b="0" i="0">
                <a:ln w="9525" cap="flat" cmpd="sng">
                  <a:solidFill>
                    <a:srgbClr val="FF66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9900"/>
                </a:solidFill>
                <a:latin typeface="Times New Roman"/>
              </a:rPr>
              <a:t> </a:t>
            </a:r>
            <a:br>
              <a:rPr b="0" i="0">
                <a:ln w="9525" cap="flat" cmpd="sng">
                  <a:solidFill>
                    <a:srgbClr val="FF66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9900"/>
                </a:solidFill>
                <a:latin typeface="Times New Roman"/>
              </a:rPr>
            </a:br>
            <a:r>
              <a:rPr b="0" i="0">
                <a:ln w="9525" cap="flat" cmpd="sng">
                  <a:solidFill>
                    <a:srgbClr val="FF66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9900"/>
                </a:solidFill>
                <a:latin typeface="Times New Roman"/>
              </a:rPr>
              <a:t>ОПЫЛЕНИЕ?</a:t>
            </a:r>
          </a:p>
        </p:txBody>
      </p:sp>
      <p:sp>
        <p:nvSpPr>
          <p:cNvPr id="191" name="Google Shape;191;p15"/>
          <p:cNvSpPr/>
          <p:nvPr/>
        </p:nvSpPr>
        <p:spPr>
          <a:xfrm>
            <a:off x="827087" y="5373687"/>
            <a:ext cx="2286000" cy="36036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800000"/>
                </a:solidFill>
                <a:latin typeface="Times New Roman"/>
              </a:rPr>
              <a:t>ПЧЁЛАМИ</a:t>
            </a:r>
          </a:p>
        </p:txBody>
      </p:sp>
      <p:sp>
        <p:nvSpPr>
          <p:cNvPr id="192" name="Google Shape;192;p15"/>
          <p:cNvSpPr/>
          <p:nvPr/>
        </p:nvSpPr>
        <p:spPr>
          <a:xfrm>
            <a:off x="5724525" y="3644900"/>
            <a:ext cx="2806700" cy="36036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800000"/>
                </a:solidFill>
                <a:latin typeface="Times New Roman"/>
              </a:rPr>
              <a:t>ИСКУССТВЕННОЕ</a:t>
            </a:r>
          </a:p>
        </p:txBody>
      </p:sp>
      <p:pic>
        <p:nvPicPr>
          <p:cNvPr id="193" name="Google Shape;193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080000">
            <a:off x="3995737" y="2781300"/>
            <a:ext cx="819150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95737" y="4149725"/>
            <a:ext cx="4824412" cy="2462212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5"/>
          <p:cNvSpPr/>
          <p:nvPr/>
        </p:nvSpPr>
        <p:spPr>
          <a:xfrm>
            <a:off x="4211637" y="5229225"/>
            <a:ext cx="288925" cy="28733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5"/>
          <p:cNvSpPr/>
          <p:nvPr/>
        </p:nvSpPr>
        <p:spPr>
          <a:xfrm>
            <a:off x="6732587" y="5157787"/>
            <a:ext cx="288925" cy="28733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"/>
          <p:cNvSpPr/>
          <p:nvPr/>
        </p:nvSpPr>
        <p:spPr>
          <a:xfrm>
            <a:off x="662719" y="815927"/>
            <a:ext cx="3698265" cy="4079632"/>
          </a:xfrm>
          <a:prstGeom prst="rect">
            <a:avLst/>
          </a:prstGeom>
        </p:spPr>
        <p:txBody>
          <a:bodyPr>
            <a:prstTxWarp prst="textPlain">
              <a:avLst>
                <a:gd name="adj" fmla="val 49263"/>
              </a:avLst>
            </a:prstTxWarp>
          </a:bodyPr>
          <a:lstStyle/>
          <a:p>
            <a:pPr lvl="0" algn="ctr"/>
            <a:r>
              <a:rPr lang="ru-RU" b="1" dirty="0" smtClean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0"/>
                </a:gradFill>
                <a:latin typeface="Times New Roman"/>
              </a:rPr>
              <a:t>ОХ-ОХ-ОХ-ОХ,</a:t>
            </a:r>
          </a:p>
          <a:p>
            <a:pPr lvl="0" algn="ctr"/>
            <a:r>
              <a:rPr lang="ru-RU" b="1" dirty="0" smtClean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0"/>
                </a:gradFill>
                <a:latin typeface="Times New Roman"/>
              </a:rPr>
              <a:t>б</a:t>
            </a:r>
            <a:r>
              <a:rPr lang="ru-RU" b="1" dirty="0" smtClean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0"/>
                </a:gradFill>
                <a:latin typeface="Times New Roman"/>
              </a:rPr>
              <a:t>удет</a:t>
            </a:r>
          </a:p>
          <a:p>
            <a:pPr lvl="0" algn="ctr"/>
            <a:r>
              <a:rPr lang="ru-RU" b="1" i="0" dirty="0" smtClean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0"/>
                </a:gradFill>
                <a:latin typeface="Times New Roman"/>
              </a:rPr>
              <a:t> урожай </a:t>
            </a:r>
          </a:p>
          <a:p>
            <a:pPr lvl="0" algn="ctr"/>
            <a:r>
              <a:rPr lang="ru-RU" b="1" i="0" dirty="0" smtClean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0"/>
                </a:gradFill>
                <a:latin typeface="Times New Roman"/>
              </a:rPr>
              <a:t>неплох!</a:t>
            </a:r>
            <a:endParaRPr b="1" i="0" dirty="0"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  <a:gradFill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0"/>
              </a:gradFill>
              <a:latin typeface="Times New Roman"/>
            </a:endParaRPr>
          </a:p>
        </p:txBody>
      </p:sp>
      <p:sp>
        <p:nvSpPr>
          <p:cNvPr id="214" name="Google Shape;214;p17"/>
          <p:cNvSpPr txBox="1"/>
          <p:nvPr/>
        </p:nvSpPr>
        <p:spPr>
          <a:xfrm>
            <a:off x="179387" y="836612"/>
            <a:ext cx="8856662" cy="5732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Times New Roman"/>
              <a:buNone/>
            </a:pPr>
            <a:endParaRPr dirty="0"/>
          </a:p>
        </p:txBody>
      </p:sp>
      <p:pic>
        <p:nvPicPr>
          <p:cNvPr id="215" name="Google Shape;21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3222" y="583394"/>
            <a:ext cx="2632075" cy="266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16462" y="3644900"/>
            <a:ext cx="4248150" cy="277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/>
          <p:nvPr/>
        </p:nvSpPr>
        <p:spPr>
          <a:xfrm>
            <a:off x="827087" y="260350"/>
            <a:ext cx="6913562" cy="6572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 dirty="0" smtClean="0">
                <a:ln w="19050" cap="rnd" cmpd="sng">
                  <a:solidFill>
                    <a:srgbClr val="FFCC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Impact"/>
              </a:rPr>
              <a:t>ТЕМА</a:t>
            </a:r>
            <a:r>
              <a:rPr lang="ru-RU" b="0" i="0" dirty="0" smtClean="0">
                <a:ln w="19050" cap="rnd" cmpd="sng">
                  <a:solidFill>
                    <a:srgbClr val="FFCC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Impact"/>
              </a:rPr>
              <a:t> </a:t>
            </a:r>
            <a:r>
              <a:rPr lang="ru-RU" dirty="0" smtClean="0">
                <a:ln w="19050" cap="rnd" cmpd="sng">
                  <a:solidFill>
                    <a:srgbClr val="FFCC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Impact"/>
              </a:rPr>
              <a:t> </a:t>
            </a:r>
            <a:r>
              <a:rPr lang="ru-RU" dirty="0" smtClean="0">
                <a:ln w="19050" cap="rnd" cmpd="sng">
                  <a:solidFill>
                    <a:srgbClr val="FFCC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Impact"/>
              </a:rPr>
              <a:t>ЗАНЯТИЯ</a:t>
            </a:r>
            <a:endParaRPr b="0" i="0" dirty="0">
              <a:ln w="19050" cap="rnd" cmpd="sng">
                <a:solidFill>
                  <a:srgbClr val="FFCC00"/>
                </a:solidFill>
                <a:prstDash val="solid"/>
                <a:miter lim="800000"/>
                <a:headEnd type="none" w="sm" len="sm"/>
                <a:tailEnd type="none" w="sm" len="sm"/>
              </a:ln>
              <a:solidFill>
                <a:srgbClr val="FFFF00"/>
              </a:solidFill>
              <a:latin typeface="Impact"/>
            </a:endParaRPr>
          </a:p>
        </p:txBody>
      </p:sp>
      <p:pic>
        <p:nvPicPr>
          <p:cNvPr id="48" name="Google Shape;4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2945" y="1112569"/>
            <a:ext cx="1908175" cy="3068637"/>
          </a:xfrm>
          <a:prstGeom prst="rect">
            <a:avLst/>
          </a:prstGeom>
          <a:noFill/>
          <a:ln w="76200" cap="flat" cmpd="tri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49" name="Google Shape;49;p4"/>
          <p:cNvSpPr/>
          <p:nvPr/>
        </p:nvSpPr>
        <p:spPr>
          <a:xfrm>
            <a:off x="300599" y="1097280"/>
            <a:ext cx="7914933" cy="27484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 dirty="0" smtClean="0">
                <a:ln w="9525" cap="flat" cmpd="sng">
                  <a:solidFill>
                    <a:srgbClr val="0000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000080"/>
                </a:solidFill>
                <a:latin typeface="Times New Roman"/>
              </a:rPr>
              <a:t>"</a:t>
            </a:r>
            <a:r>
              <a:rPr lang="ru-RU" b="1" dirty="0" smtClean="0">
                <a:ln w="9525" cap="flat" cmpd="sng">
                  <a:solidFill>
                    <a:srgbClr val="0000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000080"/>
                </a:solidFill>
                <a:latin typeface="Times New Roman"/>
              </a:rPr>
              <a:t>ПОСАДКА </a:t>
            </a:r>
            <a:r>
              <a:rPr lang="ru-RU" b="1" dirty="0">
                <a:ln w="9525" cap="flat" cmpd="sng">
                  <a:solidFill>
                    <a:srgbClr val="0000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000080"/>
                </a:solidFill>
                <a:latin typeface="Times New Roman"/>
              </a:rPr>
              <a:t> </a:t>
            </a:r>
            <a:r>
              <a:rPr lang="ru-RU" b="1" dirty="0" smtClean="0">
                <a:ln w="9525" cap="flat" cmpd="sng">
                  <a:solidFill>
                    <a:srgbClr val="0000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000080"/>
                </a:solidFill>
                <a:latin typeface="Times New Roman"/>
              </a:rPr>
              <a:t>   </a:t>
            </a:r>
            <a:r>
              <a:rPr b="1" i="0" dirty="0" smtClean="0">
                <a:ln w="9525" cap="flat" cmpd="sng">
                  <a:solidFill>
                    <a:srgbClr val="0000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000080"/>
                </a:solidFill>
                <a:latin typeface="Times New Roman"/>
              </a:rPr>
              <a:t>ОГУРЦА  </a:t>
            </a:r>
            <a:endParaRPr lang="ru-RU" b="1" i="0" dirty="0" smtClean="0"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  <a:solidFill>
                <a:srgbClr val="000080"/>
              </a:solidFill>
              <a:latin typeface="Times New Roman"/>
            </a:endParaRPr>
          </a:p>
          <a:p>
            <a:pPr lvl="0" algn="l"/>
            <a:r>
              <a:rPr b="1" i="0" dirty="0" smtClean="0">
                <a:ln w="9525" cap="flat" cmpd="sng">
                  <a:solidFill>
                    <a:srgbClr val="0000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000080"/>
                </a:solidFill>
                <a:latin typeface="Times New Roman"/>
              </a:rPr>
              <a:t>В </a:t>
            </a:r>
            <a:r>
              <a:rPr lang="ru-RU" b="1" dirty="0" smtClean="0">
                <a:ln w="9525" cap="flat" cmpd="sng">
                  <a:solidFill>
                    <a:srgbClr val="0000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000080"/>
                </a:solidFill>
                <a:latin typeface="Times New Roman"/>
              </a:rPr>
              <a:t> </a:t>
            </a:r>
            <a:r>
              <a:rPr b="1" i="0" dirty="0" smtClean="0">
                <a:ln w="9525" cap="flat" cmpd="sng">
                  <a:solidFill>
                    <a:srgbClr val="0000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000080"/>
                </a:solidFill>
                <a:latin typeface="Times New Roman"/>
              </a:rPr>
              <a:t>ТЕПЛИ</a:t>
            </a:r>
            <a:r>
              <a:rPr lang="ru-RU" b="1" dirty="0" smtClean="0">
                <a:ln w="9525" cap="flat" cmpd="sng">
                  <a:solidFill>
                    <a:srgbClr val="0000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000080"/>
                </a:solidFill>
                <a:latin typeface="Times New Roman"/>
              </a:rPr>
              <a:t>ЦУ     РАССАДОЙ</a:t>
            </a:r>
            <a:r>
              <a:rPr b="1" i="0" dirty="0" smtClean="0">
                <a:ln w="9525" cap="flat" cmpd="sng">
                  <a:solidFill>
                    <a:srgbClr val="0000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000080"/>
                </a:solidFill>
                <a:latin typeface="Times New Roman"/>
              </a:rPr>
              <a:t>"</a:t>
            </a:r>
            <a:endParaRPr b="1" i="0" dirty="0"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  <a:solidFill>
                <a:srgbClr val="000080"/>
              </a:solidFill>
              <a:latin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8794" y="4543864"/>
            <a:ext cx="62392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Подготовила: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и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нструктор по труду </a:t>
            </a:r>
          </a:p>
          <a:p>
            <a:r>
              <a:rPr lang="ru-RU" sz="2400" b="1" dirty="0" err="1" smtClean="0">
                <a:solidFill>
                  <a:srgbClr val="002060"/>
                </a:solidFill>
                <a:latin typeface="Arial Black" pitchFamily="34" charset="0"/>
              </a:rPr>
              <a:t>Кокорина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 Екатерина Акиндиновна</a:t>
            </a:r>
          </a:p>
          <a:p>
            <a:pPr algn="ctr"/>
            <a:endParaRPr lang="ru-RU" sz="2400" b="1" dirty="0" smtClean="0">
              <a:latin typeface="Arial Black" pitchFamily="34" charset="0"/>
            </a:endParaRPr>
          </a:p>
          <a:p>
            <a:pPr algn="ctr"/>
            <a:r>
              <a:rPr lang="ru-RU" sz="2400" b="1" dirty="0" smtClean="0">
                <a:latin typeface="Arial Black" pitchFamily="34" charset="0"/>
              </a:rPr>
              <a:t>Май 2022 года</a:t>
            </a:r>
            <a:endParaRPr lang="ru-RU" sz="24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25083" y="669363"/>
            <a:ext cx="4644008" cy="5337542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Последнее время все чаще огородники пользуются теплицами. Выращивание огурцов в теплице имеет некоторые особенности, ведь это ранний урожай, а также возможность продлить огуречный сезон. </a:t>
            </a:r>
            <a:r>
              <a:rPr lang="ru-RU" sz="2400" dirty="0" smtClean="0"/>
              <a:t>Изменение </a:t>
            </a:r>
            <a:r>
              <a:rPr lang="ru-RU" sz="2400" dirty="0" smtClean="0"/>
              <a:t>климата, неблагоприятные климатические, экологические условия, кислотные </a:t>
            </a:r>
            <a:r>
              <a:rPr lang="ru-RU" sz="2400" dirty="0" smtClean="0"/>
              <a:t>осадки тоже являются причиной выращивания  огурцов в теплице.</a:t>
            </a:r>
            <a:endParaRPr lang="ru-RU" sz="24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397" y="849356"/>
            <a:ext cx="3893965" cy="5270089"/>
          </a:xfr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 rot="21196569">
            <a:off x="2631743" y="9018128"/>
            <a:ext cx="2001251" cy="18518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4445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"/>
          <p:cNvSpPr txBox="1"/>
          <p:nvPr/>
        </p:nvSpPr>
        <p:spPr>
          <a:xfrm>
            <a:off x="827087" y="36512"/>
            <a:ext cx="7559675" cy="6519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US" sz="3600" b="1" i="0" u="none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Грунт</a:t>
            </a:r>
            <a:endParaRPr dirty="0">
              <a:solidFill>
                <a:srgbClr val="7030A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US" sz="36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открытый</a:t>
            </a:r>
            <a:r>
              <a:rPr lang="en-US" sz="3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</a:t>
            </a:r>
            <a:r>
              <a:rPr lang="en-US" sz="36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защищённый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1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1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US" sz="3600" b="1" i="0" u="none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грядки</a:t>
            </a:r>
            <a:r>
              <a:rPr lang="en-US" sz="3600" b="1" i="0" u="none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</a:t>
            </a:r>
            <a:r>
              <a:rPr lang="en-US" sz="3600" b="1" i="0" u="none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теплицы</a:t>
            </a:r>
            <a:endParaRPr dirty="0">
              <a:solidFill>
                <a:srgbClr val="7030A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</a:t>
            </a:r>
            <a:r>
              <a:rPr lang="en-US" sz="36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стеклянные</a:t>
            </a:r>
            <a:r>
              <a:rPr lang="en-US" sz="3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36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плёночные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</a:t>
            </a:r>
            <a:r>
              <a:rPr lang="en-US" sz="36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зимние</a:t>
            </a:r>
            <a:r>
              <a:rPr lang="en-US" sz="3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</a:t>
            </a:r>
            <a:r>
              <a:rPr lang="en-US" sz="3600" b="1" i="0" u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весенние</a:t>
            </a:r>
            <a:r>
              <a:rPr lang="en-US" sz="3600" b="1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</a:t>
            </a:r>
            <a:r>
              <a:rPr lang="ru-RU" sz="3600" b="1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-US" sz="2400" b="1" i="0" u="none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 </a:t>
            </a:r>
            <a:r>
              <a:rPr lang="en-US" sz="2400" b="1" i="0" u="none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-7 </a:t>
            </a:r>
            <a:r>
              <a:rPr lang="en-US" sz="2400" b="1" i="0" u="none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месяцев</a:t>
            </a:r>
            <a:r>
              <a:rPr lang="en-US" sz="2400" b="1" i="0" u="none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ru-RU" sz="2400" b="1" i="0" u="none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</a:t>
            </a:r>
            <a:r>
              <a:rPr lang="en-US" sz="2400" b="1" i="0" u="none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2 -3 </a:t>
            </a:r>
            <a:r>
              <a:rPr lang="en-US" sz="2400" b="1" i="0" u="none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месяца</a:t>
            </a:r>
            <a:r>
              <a:rPr lang="en-US" sz="2400" b="1" i="0" u="none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</a:t>
            </a:r>
            <a:endParaRPr sz="2400" dirty="0">
              <a:solidFill>
                <a:srgbClr val="7030A0"/>
              </a:solidFill>
            </a:endParaRPr>
          </a:p>
        </p:txBody>
      </p:sp>
      <p:pic>
        <p:nvPicPr>
          <p:cNvPr id="55" name="Google Shape;5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1520018"/>
            <a:ext cx="3025775" cy="21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43662" y="1463748"/>
            <a:ext cx="2519362" cy="21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05408" y="1463747"/>
            <a:ext cx="2879725" cy="215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" name="Google Shape;58;p5"/>
          <p:cNvCxnSpPr/>
          <p:nvPr/>
        </p:nvCxnSpPr>
        <p:spPr>
          <a:xfrm flipH="1">
            <a:off x="2339975" y="476250"/>
            <a:ext cx="1439862" cy="50323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59" name="Google Shape;59;p5"/>
          <p:cNvCxnSpPr/>
          <p:nvPr/>
        </p:nvCxnSpPr>
        <p:spPr>
          <a:xfrm>
            <a:off x="5364162" y="549275"/>
            <a:ext cx="1439862" cy="431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60" name="Google Shape;60;p5"/>
          <p:cNvCxnSpPr/>
          <p:nvPr/>
        </p:nvCxnSpPr>
        <p:spPr>
          <a:xfrm>
            <a:off x="6574057" y="4126475"/>
            <a:ext cx="1247580" cy="41739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61" name="Google Shape;61;p5"/>
          <p:cNvCxnSpPr/>
          <p:nvPr/>
        </p:nvCxnSpPr>
        <p:spPr>
          <a:xfrm flipH="1">
            <a:off x="4487594" y="4109720"/>
            <a:ext cx="1137358" cy="476348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62" name="Google Shape;62;p5"/>
          <p:cNvCxnSpPr/>
          <p:nvPr/>
        </p:nvCxnSpPr>
        <p:spPr>
          <a:xfrm>
            <a:off x="6893169" y="4923692"/>
            <a:ext cx="826941" cy="52680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63" name="Google Shape;63;p5"/>
          <p:cNvCxnSpPr/>
          <p:nvPr/>
        </p:nvCxnSpPr>
        <p:spPr>
          <a:xfrm flipH="1">
            <a:off x="3629465" y="4918636"/>
            <a:ext cx="813729" cy="42708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pic>
        <p:nvPicPr>
          <p:cNvPr id="64" name="Google Shape;64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2880" y="4310453"/>
            <a:ext cx="2520950" cy="1871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"/>
          <p:cNvSpPr txBox="1"/>
          <p:nvPr/>
        </p:nvSpPr>
        <p:spPr>
          <a:xfrm>
            <a:off x="539750" y="488706"/>
            <a:ext cx="80645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ОГУРЕЦ </a:t>
            </a:r>
            <a:r>
              <a:rPr lang="ru-RU" sz="3200" b="1" i="0" u="none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3200" b="1" i="0" u="none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  РАСТЕНИЕ 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93" name="Google Shape;93;p8"/>
          <p:cNvSpPr/>
          <p:nvPr/>
        </p:nvSpPr>
        <p:spPr>
          <a:xfrm>
            <a:off x="2987675" y="1196975"/>
            <a:ext cx="144462" cy="142875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4" name="Google Shape;94;p8"/>
          <p:cNvGraphicFramePr/>
          <p:nvPr/>
        </p:nvGraphicFramePr>
        <p:xfrm>
          <a:off x="250825" y="1266094"/>
          <a:ext cx="8713775" cy="5176910"/>
        </p:xfrm>
        <a:graphic>
          <a:graphicData uri="http://schemas.openxmlformats.org/drawingml/2006/table">
            <a:tbl>
              <a:tblPr>
                <a:noFill/>
                <a:tableStyleId>{6DAD4D9D-6E3B-4B42-8EA0-8330E030F597}</a:tableStyleId>
              </a:tblPr>
              <a:tblGrid>
                <a:gridCol w="3505249"/>
                <a:gridCol w="5208526"/>
              </a:tblGrid>
              <a:tr h="226538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1.ТЕМПЕРАТУРА</a:t>
                      </a:r>
                      <a:endParaRPr b="1" dirty="0">
                        <a:solidFill>
                          <a:srgbClr val="C00000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+25*- 32 * ДНЁМ</a:t>
                      </a:r>
                      <a:endParaRPr b="1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+18* - 20* НОЧЬЮ</a:t>
                      </a:r>
                      <a:endParaRPr b="1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НЕ РАСТЁТ НИЖЕ +15*</a:t>
                      </a:r>
                      <a:endParaRPr b="1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             ВЫШЕ +42*</a:t>
                      </a:r>
                      <a:endParaRPr b="1" dirty="0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7174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2.СВЕТ</a:t>
                      </a:r>
                      <a:endParaRPr b="1" dirty="0">
                        <a:solidFill>
                          <a:srgbClr val="C00000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МЕНЕЕ ТРЕБОВАТЕЛЕН</a:t>
                      </a:r>
                      <a:endParaRPr b="1" dirty="0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06914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3.ВЛАЖНОСТЬ</a:t>
                      </a:r>
                      <a:endParaRPr b="1" dirty="0">
                        <a:solidFill>
                          <a:srgbClr val="C00000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ПОВЫШЕННАЯ ПОЧВЫ И ВОЗДУХА</a:t>
                      </a:r>
                      <a:endParaRPr b="1" dirty="0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07064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4.ПОЧВА</a:t>
                      </a:r>
                      <a:endParaRPr b="1" dirty="0">
                        <a:solidFill>
                          <a:srgbClr val="C00000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ПЛОДОРОДНАЯ, РЫХЛАЯ, ПРОГРЕТАЯ</a:t>
                      </a:r>
                      <a:endParaRPr b="1" dirty="0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9"/>
          <p:cNvSpPr/>
          <p:nvPr/>
        </p:nvSpPr>
        <p:spPr>
          <a:xfrm>
            <a:off x="539750" y="404812"/>
            <a:ext cx="8135937" cy="6048375"/>
          </a:xfrm>
          <a:prstGeom prst="rect">
            <a:avLst/>
          </a:prstGeom>
          <a:solidFill>
            <a:srgbClr val="B8FED4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9"/>
          <p:cNvSpPr/>
          <p:nvPr/>
        </p:nvSpPr>
        <p:spPr>
          <a:xfrm>
            <a:off x="1042987" y="765175"/>
            <a:ext cx="7129462" cy="15843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9525" cap="flat" cmpd="sng">
                  <a:solidFill>
                    <a:srgbClr val="3399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008000"/>
                </a:solidFill>
                <a:latin typeface="Times New Roman"/>
              </a:rPr>
              <a:t>СПОСОБЫ </a:t>
            </a:r>
            <a:br>
              <a:rPr b="0" i="0">
                <a:ln w="9525" cap="flat" cmpd="sng">
                  <a:solidFill>
                    <a:srgbClr val="3399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008000"/>
                </a:solidFill>
                <a:latin typeface="Times New Roman"/>
              </a:rPr>
            </a:br>
            <a:r>
              <a:rPr b="0" i="0">
                <a:ln w="9525" cap="flat" cmpd="sng">
                  <a:solidFill>
                    <a:srgbClr val="3399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008000"/>
                </a:solidFill>
                <a:latin typeface="Times New Roman"/>
              </a:rPr>
              <a:t>ВЫРАЩИВАНИЯ  ОГУРЦА</a:t>
            </a:r>
          </a:p>
        </p:txBody>
      </p:sp>
      <p:pic>
        <p:nvPicPr>
          <p:cNvPr id="101" name="Google Shape;10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2565400"/>
            <a:ext cx="2190750" cy="224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9"/>
          <p:cNvSpPr txBox="1"/>
          <p:nvPr/>
        </p:nvSpPr>
        <p:spPr>
          <a:xfrm>
            <a:off x="755650" y="4941887"/>
            <a:ext cx="77771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СЕМЕНАМИ  В ГРУНТ                  ЧЕРЕЗ РАССАДУ</a:t>
            </a:r>
            <a:endParaRPr/>
          </a:p>
        </p:txBody>
      </p:sp>
      <p:sp>
        <p:nvSpPr>
          <p:cNvPr id="103" name="Google Shape;103;p9"/>
          <p:cNvSpPr/>
          <p:nvPr/>
        </p:nvSpPr>
        <p:spPr>
          <a:xfrm rot="2880000">
            <a:off x="2370931" y="2605881"/>
            <a:ext cx="173037" cy="66675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9"/>
          <p:cNvSpPr/>
          <p:nvPr/>
        </p:nvSpPr>
        <p:spPr>
          <a:xfrm rot="2880000">
            <a:off x="1794668" y="3182143"/>
            <a:ext cx="173037" cy="66675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9"/>
          <p:cNvSpPr/>
          <p:nvPr/>
        </p:nvSpPr>
        <p:spPr>
          <a:xfrm rot="2880000">
            <a:off x="2586831" y="3110706"/>
            <a:ext cx="173037" cy="66675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9"/>
          <p:cNvSpPr/>
          <p:nvPr/>
        </p:nvSpPr>
        <p:spPr>
          <a:xfrm rot="2880000">
            <a:off x="2658268" y="3686968"/>
            <a:ext cx="173037" cy="66675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9"/>
          <p:cNvSpPr/>
          <p:nvPr/>
        </p:nvSpPr>
        <p:spPr>
          <a:xfrm rot="2880000">
            <a:off x="1939131" y="3613943"/>
            <a:ext cx="173037" cy="66675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11637" y="3213100"/>
            <a:ext cx="800100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 flipV="1">
            <a:off x="1473795" y="7605464"/>
            <a:ext cx="5637010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3896" y="309776"/>
            <a:ext cx="8398412" cy="1462753"/>
          </a:xfrm>
        </p:spPr>
        <p:txBody>
          <a:bodyPr/>
          <a:lstStyle/>
          <a:p>
            <a:r>
              <a:rPr lang="ru-RU" dirty="0" smtClean="0"/>
              <a:t>Этапы выращивания рассады огурца</a:t>
            </a:r>
            <a:endParaRPr lang="ru-RU" dirty="0"/>
          </a:p>
        </p:txBody>
      </p:sp>
      <p:pic>
        <p:nvPicPr>
          <p:cNvPr id="4098" name="Picture 2" descr="https://ds04.infourok.ru/uploads/ex/1061/000c1e50-08d3b826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8330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58258" y="234346"/>
            <a:ext cx="7175351" cy="1793167"/>
          </a:xfrm>
        </p:spPr>
        <p:txBody>
          <a:bodyPr/>
          <a:lstStyle/>
          <a:p>
            <a:pPr algn="ctr"/>
            <a:r>
              <a:rPr lang="ru-RU" dirty="0" smtClean="0"/>
              <a:t>Этапы роста огурца </a:t>
            </a:r>
            <a:endParaRPr lang="ru-RU" dirty="0"/>
          </a:p>
        </p:txBody>
      </p:sp>
      <p:pic>
        <p:nvPicPr>
          <p:cNvPr id="28674" name="Picture 2" descr="https://vosadu-li-vogorode.ru/wp-content/uploads/f/d/9/fd912759b21935ef0b5686ba2e4900e3.jpeg"/>
          <p:cNvPicPr>
            <a:picLocks noChangeAspect="1" noChangeArrowheads="1"/>
          </p:cNvPicPr>
          <p:nvPr/>
        </p:nvPicPr>
        <p:blipFill>
          <a:blip r:embed="rId2"/>
          <a:srcRect l="5755" t="13741" r="2755" b="42574"/>
          <a:stretch>
            <a:fillRect/>
          </a:stretch>
        </p:blipFill>
        <p:spPr bwMode="auto">
          <a:xfrm>
            <a:off x="0" y="2644725"/>
            <a:ext cx="9144000" cy="4213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rdachnik.com/wp-content/uploads/2020/07/vysadka-rassad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8856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ен">
  <a:themeElements>
    <a:clrScheme name="Клен">
      <a:dk1>
        <a:srgbClr val="FFFFFF"/>
      </a:dk1>
      <a:lt1>
        <a:srgbClr val="6FB56D"/>
      </a:lt1>
      <a:dk2>
        <a:srgbClr val="FFFFCC"/>
      </a:dk2>
      <a:lt2>
        <a:srgbClr val="56925A"/>
      </a:lt2>
      <a:accent1>
        <a:srgbClr val="2B877C"/>
      </a:accent1>
      <a:accent2>
        <a:srgbClr val="5A9A5F"/>
      </a:accent2>
      <a:accent3>
        <a:srgbClr val="6FB56D"/>
      </a:accent3>
      <a:accent4>
        <a:srgbClr val="2B877C"/>
      </a:accent4>
      <a:accent5>
        <a:srgbClr val="5A9A5F"/>
      </a:accent5>
      <a:accent6>
        <a:srgbClr val="6FB56D"/>
      </a:accent6>
      <a:hlink>
        <a:srgbClr val="99FF33"/>
      </a:hlink>
      <a:folHlink>
        <a:srgbClr val="CCFF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214</Words>
  <Application>Microsoft Office PowerPoint</Application>
  <PresentationFormat>Экран (4:3)</PresentationFormat>
  <Paragraphs>61</Paragraphs>
  <Slides>12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Клен</vt:lpstr>
      <vt:lpstr>Слайд 1</vt:lpstr>
      <vt:lpstr>Слайд 2</vt:lpstr>
      <vt:lpstr>Слайд 3</vt:lpstr>
      <vt:lpstr>Слайд 4</vt:lpstr>
      <vt:lpstr>Слайд 5</vt:lpstr>
      <vt:lpstr>Слайд 6</vt:lpstr>
      <vt:lpstr>Этапы выращивания рассады огурца</vt:lpstr>
      <vt:lpstr>Этапы роста огурца 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4</cp:revision>
  <dcterms:modified xsi:type="dcterms:W3CDTF">2022-05-04T17:13:00Z</dcterms:modified>
</cp:coreProperties>
</file>