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cat>
            <c:strRef>
              <c:f>Лист1!$A$2:$A$5</c:f>
              <c:strCache>
                <c:ptCount val="3"/>
                <c:pt idx="0">
                  <c:v>стартовая</c:v>
                </c:pt>
                <c:pt idx="1">
                  <c:v>конец 2012г.</c:v>
                </c:pt>
                <c:pt idx="2">
                  <c:v>итоговая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</c:v>
                </c:pt>
                <c:pt idx="1">
                  <c:v>60</c:v>
                </c:pt>
                <c:pt idx="2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cat>
            <c:strRef>
              <c:f>Лист1!$A$2:$A$5</c:f>
              <c:strCache>
                <c:ptCount val="3"/>
                <c:pt idx="0">
                  <c:v>стартовая</c:v>
                </c:pt>
                <c:pt idx="1">
                  <c:v>конец 2012г.</c:v>
                </c:pt>
                <c:pt idx="2">
                  <c:v>итоговая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29</c:v>
                </c:pt>
                <c:pt idx="1">
                  <c:v>30</c:v>
                </c:pt>
                <c:pt idx="2">
                  <c:v>29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cat>
            <c:strRef>
              <c:f>Лист1!$A$2:$A$5</c:f>
              <c:strCache>
                <c:ptCount val="3"/>
                <c:pt idx="0">
                  <c:v>стартовая</c:v>
                </c:pt>
                <c:pt idx="1">
                  <c:v>конец 2012г.</c:v>
                </c:pt>
                <c:pt idx="2">
                  <c:v>итоговая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</c:v>
                </c:pt>
                <c:pt idx="1">
                  <c:v>10</c:v>
                </c:pt>
                <c:pt idx="2">
                  <c:v>6</c:v>
                </c:pt>
              </c:numCache>
            </c:numRef>
          </c:val>
        </c:ser>
        <c:axId val="60285312"/>
        <c:axId val="60286848"/>
      </c:barChart>
      <c:catAx>
        <c:axId val="602853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0286848"/>
        <c:crosses val="autoZero"/>
        <c:auto val="1"/>
        <c:lblAlgn val="ctr"/>
        <c:lblOffset val="100"/>
      </c:catAx>
      <c:valAx>
        <c:axId val="602868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02853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2013 год</a:t>
            </a:r>
          </a:p>
        </c:rich>
      </c:tx>
      <c:layout>
        <c:manualLayout>
          <c:xMode val="edge"/>
          <c:yMode val="edge"/>
          <c:x val="0.31858228319595278"/>
          <c:y val="3.6865113144640767E-3"/>
        </c:manualLayout>
      </c:layout>
    </c:title>
    <c:plotArea>
      <c:layout>
        <c:manualLayout>
          <c:layoutTarget val="inner"/>
          <c:xMode val="edge"/>
          <c:yMode val="edge"/>
          <c:x val="0.12398754340378819"/>
          <c:y val="0.13957047598779881"/>
          <c:w val="0.63310524892598563"/>
          <c:h val="0.78371728027239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 четверть 2013 год</c:v>
                </c:pt>
              </c:strCache>
            </c:strRef>
          </c:tx>
          <c:dLbls>
            <c:dLbl>
              <c:idx val="3"/>
              <c:delete val="1"/>
            </c:dLbl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18.75</c:v>
                </c:pt>
                <c:pt idx="1">
                  <c:v>47.5</c:v>
                </c:pt>
                <c:pt idx="2">
                  <c:v>33.75</c:v>
                </c:pt>
              </c:numCache>
            </c:numRef>
          </c:val>
        </c:ser>
        <c:firstSliceAng val="0"/>
      </c:pieChart>
      <c:spPr>
        <a:noFill/>
        <a:ln w="12822">
          <a:noFill/>
        </a:ln>
      </c:spPr>
    </c:plotArea>
    <c:plotVisOnly val="1"/>
    <c:dispBlanksAs val="zero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6907417172739817"/>
          <c:y val="9.6474702496049863E-2"/>
        </c:manualLayout>
      </c:layout>
      <c:txPr>
        <a:bodyPr/>
        <a:lstStyle/>
        <a:p>
          <a:pPr>
            <a:defRPr sz="1400"/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заняты трудотерапией</c:v>
                </c:pt>
                <c:pt idx="1">
                  <c:v>незаняты трудотерапией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0.64000000000000024</c:v>
                </c:pt>
                <c:pt idx="1">
                  <c:v>0.3600000000000001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14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3980336725871038"/>
          <c:y val="0.16734635346371871"/>
          <c:w val="0.57023676113282062"/>
          <c:h val="0.724228393168265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заняты трудотерапией</c:v>
                </c:pt>
                <c:pt idx="1">
                  <c:v>незаняты трудотерапией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0.77000000000000024</c:v>
                </c:pt>
                <c:pt idx="1">
                  <c:v>0.23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общее количество запросов и входящих документов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год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общее количество запросов и входящих документов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378</c:v>
                </c:pt>
              </c:numCache>
            </c:numRef>
          </c:val>
        </c:ser>
        <c:axId val="87512192"/>
        <c:axId val="87513728"/>
      </c:barChart>
      <c:catAx>
        <c:axId val="875121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7513728"/>
        <c:crosses val="autoZero"/>
        <c:auto val="1"/>
        <c:lblAlgn val="ctr"/>
        <c:lblOffset val="100"/>
      </c:catAx>
      <c:valAx>
        <c:axId val="875137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7512192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Лист1!$A$2:$A$3</c:f>
              <c:strCache>
                <c:ptCount val="2"/>
                <c:pt idx="0">
                  <c:v>динамика</c:v>
                </c:pt>
                <c:pt idx="1">
                  <c:v>выполнение программы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0.62000000000000022</c:v>
                </c:pt>
                <c:pt idx="1">
                  <c:v>0.75000000000000022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cat>
            <c:strRef>
              <c:f>Лист1!$A$2:$A$3</c:f>
              <c:strCache>
                <c:ptCount val="2"/>
                <c:pt idx="0">
                  <c:v>динамика</c:v>
                </c:pt>
                <c:pt idx="1">
                  <c:v>выполнение программы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0.6000000000000002</c:v>
                </c:pt>
                <c:pt idx="1">
                  <c:v>0.7300000000000002</c:v>
                </c:pt>
              </c:numCache>
            </c:numRef>
          </c:val>
        </c:ser>
        <c:axId val="51890048"/>
        <c:axId val="51891584"/>
      </c:barChart>
      <c:catAx>
        <c:axId val="5189004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1891584"/>
        <c:crossesAt val="0"/>
        <c:auto val="1"/>
        <c:lblAlgn val="ctr"/>
        <c:lblOffset val="100"/>
      </c:catAx>
      <c:valAx>
        <c:axId val="51891584"/>
        <c:scaling>
          <c:orientation val="minMax"/>
          <c:max val="0.8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18900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сформированность языковых средств</c:v>
                </c:pt>
                <c:pt idx="1">
                  <c:v>динамика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%">
                  <c:v>0.6000000000000002</c:v>
                </c:pt>
                <c:pt idx="1">
                  <c:v>0.39500000000000013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сформированность языковых средств</c:v>
                </c:pt>
                <c:pt idx="1">
                  <c:v>динамика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0.73700000000000021</c:v>
                </c:pt>
                <c:pt idx="1">
                  <c:v>0.55500000000000005</c:v>
                </c:pt>
              </c:numCache>
            </c:numRef>
          </c:val>
        </c:ser>
        <c:axId val="64221184"/>
        <c:axId val="64222720"/>
      </c:barChart>
      <c:catAx>
        <c:axId val="642211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4222720"/>
        <c:crosses val="autoZero"/>
        <c:auto val="1"/>
        <c:lblAlgn val="ctr"/>
        <c:lblOffset val="100"/>
      </c:catAx>
      <c:valAx>
        <c:axId val="6422272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42211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Лист1!$A$2:$A$5</c:f>
              <c:strCache>
                <c:ptCount val="4"/>
                <c:pt idx="0">
                  <c:v>первичная 2012</c:v>
                </c:pt>
                <c:pt idx="1">
                  <c:v>итоговая 2012</c:v>
                </c:pt>
                <c:pt idx="2">
                  <c:v>первичная 2013</c:v>
                </c:pt>
                <c:pt idx="3">
                  <c:v>итоговая 2013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0.75000000000000022</c:v>
                </c:pt>
                <c:pt idx="1">
                  <c:v>0.5</c:v>
                </c:pt>
                <c:pt idx="2">
                  <c:v>0.89</c:v>
                </c:pt>
                <c:pt idx="3">
                  <c:v>0.33000000000000013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первичная 2012</c:v>
                </c:pt>
                <c:pt idx="1">
                  <c:v>итоговая 2012</c:v>
                </c:pt>
                <c:pt idx="2">
                  <c:v>первичная 2013</c:v>
                </c:pt>
                <c:pt idx="3">
                  <c:v>итоговая 2013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0.25</c:v>
                </c:pt>
                <c:pt idx="1">
                  <c:v>0.5</c:v>
                </c:pt>
                <c:pt idx="2">
                  <c:v>0.11</c:v>
                </c:pt>
                <c:pt idx="3" formatCode="h:mm">
                  <c:v>0.58333333333333337</c:v>
                </c:pt>
              </c:numCache>
            </c:numRef>
          </c:val>
        </c:ser>
        <c:axId val="64526208"/>
        <c:axId val="64527744"/>
      </c:barChart>
      <c:catAx>
        <c:axId val="645262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4527744"/>
        <c:crosses val="autoZero"/>
        <c:auto val="1"/>
        <c:lblAlgn val="ctr"/>
        <c:lblOffset val="100"/>
      </c:catAx>
      <c:valAx>
        <c:axId val="6452774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45262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dirty="0" smtClean="0"/>
              <a:t>2012 год</a:t>
            </a:r>
            <a:endParaRPr lang="ru-RU" sz="1200" dirty="0"/>
          </a:p>
        </c:rich>
      </c:tx>
      <c:layout>
        <c:manualLayout>
          <c:xMode val="edge"/>
          <c:yMode val="edge"/>
          <c:x val="0.10276910446642885"/>
          <c:y val="0.40991051719961819"/>
        </c:manualLayout>
      </c:layout>
    </c:title>
    <c:plotArea>
      <c:layout>
        <c:manualLayout>
          <c:layoutTarget val="inner"/>
          <c:xMode val="edge"/>
          <c:yMode val="edge"/>
          <c:x val="2.1998629843123948E-2"/>
          <c:y val="0.43831703884753548"/>
          <c:w val="0.26239066424928575"/>
          <c:h val="0.561682961152464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усваивают учебный материал частично, по индивидуальной программе</c:v>
                </c:pt>
                <c:pt idx="1">
                  <c:v>усваивают учебный материал с применением дидактического, развдаточного материала и специальных коррекционных занятий</c:v>
                </c:pt>
                <c:pt idx="2">
                  <c:v>усваивают учебный материал самостоятельно, частично с помощью учителя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0.5</c:v>
                </c:pt>
                <c:pt idx="2">
                  <c:v>0.3000000000000001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kern="0" baseline="0"/>
            </a:pPr>
            <a:endParaRPr lang="ru-RU"/>
          </a:p>
        </c:txPr>
      </c:legendEntry>
      <c:layout>
        <c:manualLayout>
          <c:xMode val="edge"/>
          <c:yMode val="edge"/>
          <c:x val="0.31164431342253968"/>
          <c:y val="0.47023771439539686"/>
          <c:w val="0.60241778482078367"/>
          <c:h val="0.4886626937156386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dirty="0" smtClean="0"/>
              <a:t>2013 год</a:t>
            </a:r>
            <a:endParaRPr lang="ru-RU" sz="1200" dirty="0"/>
          </a:p>
        </c:rich>
      </c:tx>
      <c:layout>
        <c:manualLayout>
          <c:xMode val="edge"/>
          <c:yMode val="edge"/>
          <c:x val="0.70868750000000003"/>
          <c:y val="0.53125"/>
        </c:manualLayout>
      </c:layout>
      <c:overlay val="1"/>
    </c:title>
    <c:plotArea>
      <c:layout>
        <c:manualLayout>
          <c:layoutTarget val="inner"/>
          <c:xMode val="edge"/>
          <c:yMode val="edge"/>
          <c:x val="0.64241777896526697"/>
          <c:y val="0.6000000000000002"/>
          <c:w val="0.25416666666666676"/>
          <c:h val="0.381250000000000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0.1</c:v>
                </c:pt>
                <c:pt idx="1">
                  <c:v>0.6000000000000002</c:v>
                </c:pt>
                <c:pt idx="2">
                  <c:v>0.3000000000000001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31293097847885093"/>
          <c:y val="3.4643968130525192E-2"/>
          <c:w val="0.57638746353983272"/>
          <c:h val="0.8943411049565921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0"/>
                  <c:y val="-2.8912998737845156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1.4946550194987211E-3"/>
                  <c:y val="1.4456499368922581E-2"/>
                </c:manualLayout>
              </c:layout>
              <c:dLblPos val="outEnd"/>
              <c:showVal val="1"/>
            </c:dLbl>
            <c:dLbl>
              <c:idx val="13"/>
              <c:layout>
                <c:manualLayout>
                  <c:x val="1.0462585136491375E-2"/>
                  <c:y val="0"/>
                </c:manualLayout>
              </c:layout>
              <c:dLblPos val="outEnd"/>
              <c:showVal val="1"/>
            </c:dLbl>
            <c:dLbl>
              <c:idx val="14"/>
              <c:layout>
                <c:manualLayout>
                  <c:x val="1.6441205214486537E-2"/>
                  <c:y val="1.1565199495138071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праздничные концерты</c:v>
                </c:pt>
                <c:pt idx="1">
                  <c:v>тематические вечера</c:v>
                </c:pt>
                <c:pt idx="2">
                  <c:v>театральные постановки</c:v>
                </c:pt>
                <c:pt idx="3">
                  <c:v>выставки</c:v>
                </c:pt>
                <c:pt idx="4">
                  <c:v>беседы о ЗОЖ</c:v>
                </c:pt>
                <c:pt idx="5">
                  <c:v>театрально-игровые и развлекательные программы</c:v>
                </c:pt>
                <c:pt idx="6">
                  <c:v>выездные концерты</c:v>
                </c:pt>
                <c:pt idx="7">
                  <c:v>мероприятия с волонтерами</c:v>
                </c:pt>
                <c:pt idx="8">
                  <c:v>экскурсии</c:v>
                </c:pt>
                <c:pt idx="9">
                  <c:v>выезды по приглашению</c:v>
                </c:pt>
                <c:pt idx="10">
                  <c:v>участие в конкурсах и фестивалях</c:v>
                </c:pt>
                <c:pt idx="11">
                  <c:v>трудовые линейки</c:v>
                </c:pt>
                <c:pt idx="12">
                  <c:v>видеотеки</c:v>
                </c:pt>
                <c:pt idx="13">
                  <c:v>массовые тематические праздники</c:v>
                </c:pt>
                <c:pt idx="14">
                  <c:v>шоу-программы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768</c:v>
                </c:pt>
                <c:pt idx="1">
                  <c:v>80</c:v>
                </c:pt>
                <c:pt idx="2">
                  <c:v>66</c:v>
                </c:pt>
                <c:pt idx="3">
                  <c:v>34</c:v>
                </c:pt>
                <c:pt idx="4">
                  <c:v>110</c:v>
                </c:pt>
                <c:pt idx="5">
                  <c:v>260</c:v>
                </c:pt>
                <c:pt idx="6">
                  <c:v>30</c:v>
                </c:pt>
                <c:pt idx="7">
                  <c:v>290</c:v>
                </c:pt>
                <c:pt idx="8">
                  <c:v>65</c:v>
                </c:pt>
                <c:pt idx="9">
                  <c:v>60</c:v>
                </c:pt>
                <c:pt idx="10">
                  <c:v>30</c:v>
                </c:pt>
                <c:pt idx="11">
                  <c:v>350</c:v>
                </c:pt>
                <c:pt idx="12">
                  <c:v>250</c:v>
                </c:pt>
                <c:pt idx="13">
                  <c:v>250</c:v>
                </c:pt>
                <c:pt idx="14">
                  <c:v>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</c:v>
                </c:pt>
              </c:strCache>
            </c:strRef>
          </c:tx>
          <c:spPr>
            <a:solidFill>
              <a:srgbClr val="7030A0"/>
            </a:solidFill>
            <a:ln w="76200"/>
          </c:spPr>
          <c:dLbls>
            <c:dLbl>
              <c:idx val="1"/>
              <c:layout>
                <c:manualLayout>
                  <c:x val="2.241982529248163E-2"/>
                  <c:y val="-5.782599747569033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0462585136491427E-2"/>
                  <c:y val="-1.1565199495138071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8.9679301169926541E-3"/>
                  <c:y val="-8.6738996213535507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5.9786200779951022E-3"/>
                  <c:y val="-2.8912998737845156E-3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7.4732750974938816E-3"/>
                  <c:y val="-1.4456499368922631E-2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 val="1.0462585136491427E-2"/>
                  <c:y val="-5.782599747569033E-3"/>
                </c:manualLayout>
              </c:layout>
              <c:dLblPos val="outEnd"/>
              <c:showVal val="1"/>
            </c:dLbl>
            <c:dLbl>
              <c:idx val="10"/>
              <c:layout>
                <c:manualLayout>
                  <c:x val="5.9786200779951022E-3"/>
                  <c:y val="-1.1565199495138071E-2"/>
                </c:manualLayout>
              </c:layout>
              <c:dLblPos val="outEnd"/>
              <c:showVal val="1"/>
            </c:dLbl>
            <c:dLbl>
              <c:idx val="11"/>
              <c:layout>
                <c:manualLayout>
                  <c:x val="-1.4946550194987211E-3"/>
                  <c:y val="-1.7347799242707133E-2"/>
                </c:manualLayout>
              </c:layout>
              <c:dLblPos val="outEnd"/>
              <c:showVal val="1"/>
            </c:dLbl>
            <c:dLbl>
              <c:idx val="12"/>
              <c:layout>
                <c:manualLayout>
                  <c:x val="1.4946550194988308E-3"/>
                  <c:y val="-5.782599747569033E-3"/>
                </c:manualLayout>
              </c:layout>
              <c:dLblPos val="outEnd"/>
              <c:showVal val="1"/>
            </c:dLbl>
            <c:dLbl>
              <c:idx val="13"/>
              <c:layout>
                <c:manualLayout>
                  <c:x val="-5.9786200779950492E-3"/>
                  <c:y val="-1.4456499368922581E-2"/>
                </c:manualLayout>
              </c:layout>
              <c:dLblPos val="outEnd"/>
              <c:showVal val="1"/>
            </c:dLbl>
            <c:dLbl>
              <c:idx val="14"/>
              <c:layout>
                <c:manualLayout>
                  <c:x val="-1.494655019498776E-3"/>
                  <c:y val="-2.8912998737845156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праздничные концерты</c:v>
                </c:pt>
                <c:pt idx="1">
                  <c:v>тематические вечера</c:v>
                </c:pt>
                <c:pt idx="2">
                  <c:v>театральные постановки</c:v>
                </c:pt>
                <c:pt idx="3">
                  <c:v>выставки</c:v>
                </c:pt>
                <c:pt idx="4">
                  <c:v>беседы о ЗОЖ</c:v>
                </c:pt>
                <c:pt idx="5">
                  <c:v>театрально-игровые и развлекательные программы</c:v>
                </c:pt>
                <c:pt idx="6">
                  <c:v>выездные концерты</c:v>
                </c:pt>
                <c:pt idx="7">
                  <c:v>мероприятия с волонтерами</c:v>
                </c:pt>
                <c:pt idx="8">
                  <c:v>экскурсии</c:v>
                </c:pt>
                <c:pt idx="9">
                  <c:v>выезды по приглашению</c:v>
                </c:pt>
                <c:pt idx="10">
                  <c:v>участие в конкурсах и фестивалях</c:v>
                </c:pt>
                <c:pt idx="11">
                  <c:v>трудовые линейки</c:v>
                </c:pt>
                <c:pt idx="12">
                  <c:v>видеотеки</c:v>
                </c:pt>
                <c:pt idx="13">
                  <c:v>массовые тематические праздники</c:v>
                </c:pt>
                <c:pt idx="14">
                  <c:v>шоу-программы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987</c:v>
                </c:pt>
                <c:pt idx="1">
                  <c:v>85</c:v>
                </c:pt>
                <c:pt idx="2">
                  <c:v>74</c:v>
                </c:pt>
                <c:pt idx="3">
                  <c:v>60</c:v>
                </c:pt>
                <c:pt idx="4">
                  <c:v>112</c:v>
                </c:pt>
                <c:pt idx="5">
                  <c:v>315</c:v>
                </c:pt>
                <c:pt idx="6">
                  <c:v>30</c:v>
                </c:pt>
                <c:pt idx="7">
                  <c:v>355</c:v>
                </c:pt>
                <c:pt idx="8">
                  <c:v>80</c:v>
                </c:pt>
                <c:pt idx="9">
                  <c:v>75</c:v>
                </c:pt>
                <c:pt idx="10">
                  <c:v>50</c:v>
                </c:pt>
                <c:pt idx="11">
                  <c:v>350</c:v>
                </c:pt>
                <c:pt idx="12">
                  <c:v>270</c:v>
                </c:pt>
                <c:pt idx="13">
                  <c:v>270</c:v>
                </c:pt>
                <c:pt idx="14">
                  <c:v>120</c:v>
                </c:pt>
              </c:numCache>
            </c:numRef>
          </c:val>
        </c:ser>
        <c:dLbls>
          <c:showVal val="1"/>
        </c:dLbls>
        <c:axId val="65061632"/>
        <c:axId val="65063168"/>
      </c:barChart>
      <c:catAx>
        <c:axId val="6506163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5063168"/>
        <c:crosses val="autoZero"/>
        <c:auto val="1"/>
        <c:lblAlgn val="ctr"/>
        <c:lblOffset val="100"/>
      </c:catAx>
      <c:valAx>
        <c:axId val="6506316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5061632"/>
        <c:crosses val="autoZero"/>
        <c:crossBetween val="between"/>
      </c:valAx>
    </c:plotArea>
    <c:legend>
      <c:legendPos val="r"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area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воспитанников в компьютерном классе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охват воспитанников занятиями в мультстудии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34</c:v>
                </c:pt>
                <c:pt idx="1">
                  <c:v>57</c:v>
                </c:pt>
              </c:numCache>
            </c:numRef>
          </c:val>
        </c:ser>
        <c:axId val="83782272"/>
        <c:axId val="83796352"/>
      </c:areaChart>
      <c:catAx>
        <c:axId val="83782272"/>
        <c:scaling>
          <c:orientation val="minMax"/>
        </c:scaling>
        <c:axPos val="b"/>
        <c:numFmt formatCode="General" sourceLinked="1"/>
        <c:tickLblPos val="nextTo"/>
        <c:crossAx val="83796352"/>
        <c:crosses val="autoZero"/>
        <c:auto val="1"/>
        <c:lblAlgn val="ctr"/>
        <c:lblOffset val="100"/>
      </c:catAx>
      <c:valAx>
        <c:axId val="83796352"/>
        <c:scaling>
          <c:orientation val="minMax"/>
          <c:max val="100"/>
        </c:scaling>
        <c:axPos val="l"/>
        <c:majorGridlines/>
        <c:numFmt formatCode="General" sourceLinked="0"/>
        <c:tickLblPos val="nextTo"/>
        <c:crossAx val="83782272"/>
        <c:crosses val="autoZero"/>
        <c:crossBetween val="midCat"/>
      </c:valAx>
    </c:plotArea>
    <c:legend>
      <c:legendPos val="r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r>
              <a:rPr lang="ru-RU" b="1" dirty="0"/>
              <a:t>2012 год</a:t>
            </a:r>
          </a:p>
        </c:rich>
      </c:tx>
      <c:layout>
        <c:manualLayout>
          <c:xMode val="edge"/>
          <c:yMode val="edge"/>
          <c:x val="0.26070782147839089"/>
          <c:y val="2.9218675181282731E-2"/>
        </c:manualLayout>
      </c:layout>
    </c:title>
    <c:plotArea>
      <c:layout>
        <c:manualLayout>
          <c:layoutTarget val="inner"/>
          <c:xMode val="edge"/>
          <c:yMode val="edge"/>
          <c:x val="7.0203061124652799E-2"/>
          <c:y val="0.15665404432204594"/>
          <c:w val="0.57751467010986735"/>
          <c:h val="0.7529581777461905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 четверть 2012 год</c:v>
                </c:pt>
              </c:strCache>
            </c:strRef>
          </c:tx>
          <c:spPr>
            <a:ln>
              <a:noFill/>
            </a:ln>
          </c:spPr>
          <c:dPt>
            <c:idx val="2"/>
            <c:explosion val="1"/>
          </c:dPt>
          <c:dLbls>
            <c:dLbl>
              <c:idx val="3"/>
              <c:delete val="1"/>
            </c:dLbl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14.4</c:v>
                </c:pt>
                <c:pt idx="1">
                  <c:v>47.7</c:v>
                </c:pt>
                <c:pt idx="2">
                  <c:v>37.700000000000003</c:v>
                </c:pt>
              </c:numCache>
            </c:numRef>
          </c:val>
        </c:ser>
        <c:firstSliceAng val="0"/>
      </c:pieChart>
      <c:spPr>
        <a:noFill/>
        <a:ln w="15877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81845419953338538"/>
          <c:y val="0.40545061401003635"/>
          <c:w val="9.9240130726215625E-2"/>
          <c:h val="0.31345110358614497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E60-A6B6-4E5D-92CF-5832F9255864}" type="datetimeFigureOut">
              <a:rPr lang="ru-RU" smtClean="0"/>
              <a:pPr/>
              <a:t>15.01.2014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9BB8AC-A4A6-4DD0-963D-D98A8C4958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E60-A6B6-4E5D-92CF-5832F9255864}" type="datetimeFigureOut">
              <a:rPr lang="ru-RU" smtClean="0"/>
              <a:pPr/>
              <a:t>15.01.2014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B8AC-A4A6-4DD0-963D-D98A8C4958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E60-A6B6-4E5D-92CF-5832F9255864}" type="datetimeFigureOut">
              <a:rPr lang="ru-RU" smtClean="0"/>
              <a:pPr/>
              <a:t>15.01.2014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B8AC-A4A6-4DD0-963D-D98A8C4958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E60-A6B6-4E5D-92CF-5832F9255864}" type="datetimeFigureOut">
              <a:rPr lang="ru-RU" smtClean="0"/>
              <a:pPr/>
              <a:t>15.01.2014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9BB8AC-A4A6-4DD0-963D-D98A8C4958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E60-A6B6-4E5D-92CF-5832F9255864}" type="datetimeFigureOut">
              <a:rPr lang="ru-RU" smtClean="0"/>
              <a:pPr/>
              <a:t>15.01.2014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B8AC-A4A6-4DD0-963D-D98A8C4958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E60-A6B6-4E5D-92CF-5832F9255864}" type="datetimeFigureOut">
              <a:rPr lang="ru-RU" smtClean="0"/>
              <a:pPr/>
              <a:t>15.01.2014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B8AC-A4A6-4DD0-963D-D98A8C4958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E60-A6B6-4E5D-92CF-5832F9255864}" type="datetimeFigureOut">
              <a:rPr lang="ru-RU" smtClean="0"/>
              <a:pPr/>
              <a:t>15.01.2014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D9BB8AC-A4A6-4DD0-963D-D98A8C4958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E60-A6B6-4E5D-92CF-5832F9255864}" type="datetimeFigureOut">
              <a:rPr lang="ru-RU" smtClean="0"/>
              <a:pPr/>
              <a:t>15.01.2014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B8AC-A4A6-4DD0-963D-D98A8C4958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E60-A6B6-4E5D-92CF-5832F9255864}" type="datetimeFigureOut">
              <a:rPr lang="ru-RU" smtClean="0"/>
              <a:pPr/>
              <a:t>15.01.2014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B8AC-A4A6-4DD0-963D-D98A8C4958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E60-A6B6-4E5D-92CF-5832F9255864}" type="datetimeFigureOut">
              <a:rPr lang="ru-RU" smtClean="0"/>
              <a:pPr/>
              <a:t>15.01.2014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B8AC-A4A6-4DD0-963D-D98A8C4958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DE60-A6B6-4E5D-92CF-5832F9255864}" type="datetimeFigureOut">
              <a:rPr lang="ru-RU" smtClean="0"/>
              <a:pPr/>
              <a:t>15.01.2014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B8AC-A4A6-4DD0-963D-D98A8C4958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53DE60-A6B6-4E5D-92CF-5832F9255864}" type="datetimeFigureOut">
              <a:rPr lang="ru-RU" smtClean="0"/>
              <a:pPr/>
              <a:t>15.01.2014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9BB8AC-A4A6-4DD0-963D-D98A8C4958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458200" cy="65253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Аналитический Отчет о деятельности  </a:t>
            </a:r>
            <a:r>
              <a:rPr lang="ru-RU" sz="2800" dirty="0" err="1" smtClean="0"/>
              <a:t>когкусо</a:t>
            </a:r>
            <a:r>
              <a:rPr lang="ru-RU" sz="2800" dirty="0" smtClean="0"/>
              <a:t> «</a:t>
            </a:r>
            <a:r>
              <a:rPr lang="ru-RU" sz="2800" dirty="0" err="1" smtClean="0"/>
              <a:t>мурыгинский</a:t>
            </a:r>
            <a:r>
              <a:rPr lang="ru-RU" sz="2800" dirty="0" smtClean="0"/>
              <a:t> детский дом-интернат для умственно отсталых детей»                                   за период 2012 и 2013 год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458200" cy="914400"/>
          </a:xfrm>
        </p:spPr>
        <p:txBody>
          <a:bodyPr/>
          <a:lstStyle/>
          <a:p>
            <a:r>
              <a:rPr lang="ru-RU" dirty="0" smtClean="0"/>
              <a:t>                       </a:t>
            </a:r>
            <a:endParaRPr lang="ru-RU" dirty="0"/>
          </a:p>
        </p:txBody>
      </p:sp>
      <p:pic>
        <p:nvPicPr>
          <p:cNvPr id="4" name="Рисунок 3" descr="IMG_5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540901"/>
            <a:ext cx="5507596" cy="3671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5" descr="DSC017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196752"/>
            <a:ext cx="1869372" cy="14020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Творческая деятельность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6787480" cy="5616624"/>
          </a:xfrm>
        </p:spPr>
        <p:txBody>
          <a:bodyPr>
            <a:normAutofit/>
          </a:bodyPr>
          <a:lstStyle/>
          <a:p>
            <a:pPr marL="0" indent="357188" algn="just">
              <a:buNone/>
            </a:pPr>
            <a:r>
              <a:rPr lang="ru-RU" sz="1400" dirty="0" smtClean="0"/>
              <a:t>Цель: </a:t>
            </a:r>
            <a:r>
              <a:rPr lang="ru-RU" sz="1400" b="1" dirty="0" smtClean="0"/>
              <a:t>коррекция нарушений познавательной, эмоционально-волевой сферы воспитанников через декоративно-прикладное искусство.</a:t>
            </a:r>
          </a:p>
          <a:p>
            <a:pPr marL="0" indent="357188">
              <a:buNone/>
            </a:pPr>
            <a:r>
              <a:rPr lang="ru-RU" sz="1400" dirty="0" smtClean="0"/>
              <a:t>Задачи:</a:t>
            </a:r>
          </a:p>
          <a:p>
            <a:pPr marL="0" indent="357188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smtClean="0"/>
              <a:t>Познакомить с различными видами декоративно-прикладного искусства;</a:t>
            </a:r>
          </a:p>
          <a:p>
            <a:pPr marL="0" indent="357188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smtClean="0"/>
              <a:t>Формировать практические умения работы в различных техниках и развитие у воспитанников индивидуальных творческих способностей в процессе их освоения;</a:t>
            </a:r>
          </a:p>
          <a:p>
            <a:pPr marL="0" indent="357188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smtClean="0"/>
              <a:t>Развивать практические умения и навыки при создании творческих работ;</a:t>
            </a:r>
          </a:p>
          <a:p>
            <a:pPr marL="0" indent="357188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smtClean="0"/>
              <a:t>Воспитывать положительные качества личности и характера (аккуратность, трудолюбие, умение доводить начатое дело до конца и т.д.);</a:t>
            </a:r>
          </a:p>
          <a:p>
            <a:pPr marL="0" indent="357188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smtClean="0"/>
              <a:t>Развивать эстетическое восприятие и вкус.</a:t>
            </a:r>
          </a:p>
          <a:p>
            <a:pPr marL="0" indent="357188" algn="ctr">
              <a:buClr>
                <a:srgbClr val="002060"/>
              </a:buClr>
              <a:buNone/>
            </a:pPr>
            <a:r>
              <a:rPr lang="ru-RU" sz="1400" b="1" dirty="0" smtClean="0"/>
              <a:t>За 2012 – 2013 г воспитанники мастерской приняли участие:</a:t>
            </a:r>
          </a:p>
          <a:p>
            <a:pPr marL="265113" indent="92075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400" dirty="0" smtClean="0"/>
              <a:t> В 5 выставках, организованных в детском доме-интернате;</a:t>
            </a:r>
          </a:p>
          <a:p>
            <a:pPr marL="265113" indent="92075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400" dirty="0" smtClean="0"/>
              <a:t>В 3 выставках в Центре Культуры и Досуга п. Мурыгино (призеры Козлова Ирина и </a:t>
            </a:r>
            <a:r>
              <a:rPr lang="ru-RU" sz="1400" dirty="0" err="1" smtClean="0"/>
              <a:t>Сметанин</a:t>
            </a:r>
            <a:r>
              <a:rPr lang="ru-RU" sz="1400" dirty="0" smtClean="0"/>
              <a:t> Никита);</a:t>
            </a:r>
          </a:p>
          <a:p>
            <a:pPr marL="265113" indent="92075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400" dirty="0" smtClean="0"/>
              <a:t>В районных выставках «Святые чудеса» (призер Козлова Ирина), «Рукотворное чудо» (призер Козлова Ирина и </a:t>
            </a:r>
            <a:r>
              <a:rPr lang="ru-RU" sz="1400" dirty="0" err="1" smtClean="0"/>
              <a:t>Жуйкова</a:t>
            </a:r>
            <a:r>
              <a:rPr lang="ru-RU" sz="1400" dirty="0" smtClean="0"/>
              <a:t> Виктория);</a:t>
            </a:r>
          </a:p>
          <a:p>
            <a:pPr marL="265113" indent="92075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400" dirty="0" smtClean="0"/>
              <a:t>В областных выставках«Цирка глазами детей», Волшебный мир творчества» (30 работ из них призерами стали Козлова Ирина, </a:t>
            </a:r>
            <a:r>
              <a:rPr lang="ru-RU" sz="1400" dirty="0" err="1" smtClean="0"/>
              <a:t>Сметанин</a:t>
            </a:r>
            <a:r>
              <a:rPr lang="ru-RU" sz="1400" dirty="0" smtClean="0"/>
              <a:t> Никита, </a:t>
            </a:r>
            <a:r>
              <a:rPr lang="ru-RU" sz="1400" dirty="0" err="1" smtClean="0"/>
              <a:t>Жуйкова</a:t>
            </a:r>
            <a:r>
              <a:rPr lang="ru-RU" sz="1400" dirty="0" smtClean="0"/>
              <a:t> Виктория)</a:t>
            </a:r>
            <a:endParaRPr lang="ru-RU" sz="1400" dirty="0"/>
          </a:p>
        </p:txBody>
      </p:sp>
      <p:pic>
        <p:nvPicPr>
          <p:cNvPr id="10" name="Содержимое 7" descr="DSC017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2708920"/>
            <a:ext cx="1730164" cy="2306885"/>
          </a:xfrm>
          <a:prstGeom prst="rect">
            <a:avLst/>
          </a:prstGeom>
        </p:spPr>
      </p:pic>
      <p:pic>
        <p:nvPicPr>
          <p:cNvPr id="11" name="Содержимое 11" descr="DSC019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5157192"/>
            <a:ext cx="1824203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Спортивно-оздоровительная работа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/>
          <a:lstStyle/>
          <a:p>
            <a:pPr marL="0" indent="357188">
              <a:buNone/>
            </a:pPr>
            <a:r>
              <a:rPr lang="ru-RU" sz="1400" dirty="0" smtClean="0"/>
              <a:t>Цель: </a:t>
            </a:r>
            <a:r>
              <a:rPr lang="ru-RU" sz="1400" b="1" dirty="0" smtClean="0"/>
              <a:t>формирование у воспитанников основ здорового образа жизни, развитие творческой самостоятельности посредством освоения двигательной деятельности.</a:t>
            </a:r>
          </a:p>
          <a:p>
            <a:pPr marL="0" indent="357188">
              <a:buNone/>
            </a:pPr>
            <a:r>
              <a:rPr lang="ru-RU" sz="1400" dirty="0" smtClean="0"/>
              <a:t>Задачи:</a:t>
            </a:r>
          </a:p>
          <a:p>
            <a:pPr marL="0" indent="357188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smtClean="0"/>
              <a:t>Коррекция и компенсация нарушений физического развития;</a:t>
            </a:r>
          </a:p>
          <a:p>
            <a:pPr marL="0" indent="357188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smtClean="0"/>
              <a:t>Развитие двигательных возможностей в процессе обучения;</a:t>
            </a:r>
          </a:p>
          <a:p>
            <a:pPr marL="0" indent="357188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smtClean="0"/>
              <a:t>Формирование, развитие и совершенствование двигательных умений и навыков;</a:t>
            </a:r>
          </a:p>
          <a:p>
            <a:pPr marL="0" indent="357188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smtClean="0"/>
              <a:t>Развитие у учащихся основных физических качеств, привитие устойчивого отношения к занятиям по физкультуре;</a:t>
            </a:r>
          </a:p>
          <a:p>
            <a:pPr marL="0" indent="357188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smtClean="0"/>
              <a:t>Укрепление здоровья, содействие нормальному физическому развитию.</a:t>
            </a:r>
          </a:p>
          <a:p>
            <a:pPr marL="0" indent="357188" algn="ctr">
              <a:buClr>
                <a:srgbClr val="002060"/>
              </a:buClr>
              <a:buNone/>
            </a:pPr>
            <a:r>
              <a:rPr lang="ru-RU" sz="1400" b="1" dirty="0" smtClean="0"/>
              <a:t>Сравнительный анализ контрольных тестов за 2012 и 2013 год.</a:t>
            </a:r>
          </a:p>
          <a:p>
            <a:pPr marL="0" indent="357188">
              <a:buClr>
                <a:srgbClr val="002060"/>
              </a:buClr>
              <a:buNone/>
            </a:pPr>
            <a:endParaRPr lang="ru-RU" sz="14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5536" y="3645024"/>
          <a:ext cx="8424934" cy="2849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32048"/>
                <a:gridCol w="1152128"/>
                <a:gridCol w="576064"/>
                <a:gridCol w="504056"/>
                <a:gridCol w="504056"/>
                <a:gridCol w="504056"/>
                <a:gridCol w="576064"/>
                <a:gridCol w="565776"/>
                <a:gridCol w="601781"/>
                <a:gridCol w="601781"/>
                <a:gridCol w="601781"/>
                <a:gridCol w="601781"/>
                <a:gridCol w="601781"/>
                <a:gridCol w="601781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№ </a:t>
                      </a:r>
                      <a:r>
                        <a:rPr lang="ru-RU" sz="1200" b="0" dirty="0" err="1" smtClean="0"/>
                        <a:t>п</a:t>
                      </a:r>
                      <a:r>
                        <a:rPr lang="ru-RU" sz="1200" b="0" dirty="0" smtClean="0"/>
                        <a:t>/</a:t>
                      </a:r>
                      <a:r>
                        <a:rPr lang="ru-RU" sz="1200" b="0" dirty="0" err="1" smtClean="0"/>
                        <a:t>п</a:t>
                      </a:r>
                      <a:endParaRPr lang="ru-RU" sz="1200" b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Контрольные</a:t>
                      </a:r>
                      <a:r>
                        <a:rPr lang="ru-RU" sz="1200" b="0" baseline="0" dirty="0" smtClean="0"/>
                        <a:t> тесты</a:t>
                      </a:r>
                      <a:endParaRPr lang="ru-RU" sz="1200" b="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2012 год</a:t>
                      </a:r>
                      <a:endParaRPr lang="ru-RU" sz="1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t</a:t>
                      </a:r>
                      <a:endParaRPr lang="ru-RU" sz="1200" b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Р</a:t>
                      </a:r>
                      <a:endParaRPr lang="ru-RU" sz="1200" b="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2013 год</a:t>
                      </a:r>
                      <a:endParaRPr lang="ru-RU" sz="1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t</a:t>
                      </a:r>
                      <a:endParaRPr lang="ru-RU" sz="1200" b="0" dirty="0" smtClean="0"/>
                    </a:p>
                    <a:p>
                      <a:endParaRPr lang="ru-RU" sz="1200" b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Р</a:t>
                      </a:r>
                    </a:p>
                    <a:p>
                      <a:endParaRPr lang="ru-RU" sz="1200" b="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январь</a:t>
                      </a:r>
                      <a:endParaRPr lang="ru-RU" sz="1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декабрь</a:t>
                      </a:r>
                      <a:endParaRPr lang="ru-RU" sz="1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январь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декабрь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М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 smtClean="0">
                          <a:latin typeface="Times New Roman"/>
                          <a:cs typeface="Times New Roman"/>
                        </a:rPr>
                        <a:t>δ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 smtClean="0">
                          <a:latin typeface="Times New Roman"/>
                          <a:cs typeface="Times New Roman"/>
                        </a:rPr>
                        <a:t>δ</a:t>
                      </a:r>
                      <a:endParaRPr lang="ru-RU" sz="1200" b="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 smtClean="0">
                          <a:latin typeface="Times New Roman"/>
                          <a:cs typeface="Times New Roman"/>
                        </a:rPr>
                        <a:t>δ</a:t>
                      </a:r>
                      <a:endParaRPr lang="ru-RU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 smtClean="0">
                          <a:latin typeface="Times New Roman"/>
                          <a:cs typeface="Times New Roman"/>
                        </a:rPr>
                        <a:t>δ</a:t>
                      </a:r>
                      <a:endParaRPr lang="ru-RU" sz="1200" b="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Челночный бег (сек.)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1,31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1,45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b="0" dirty="0" smtClean="0"/>
                        <a:t>1,701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/>
                          <a:cs typeface="Times New Roman"/>
                        </a:rPr>
                        <a:t>&gt;0,05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0,64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9,6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1,31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3,27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/>
                          <a:cs typeface="Times New Roman"/>
                        </a:rPr>
                        <a:t>&gt;0,05</a:t>
                      </a:r>
                      <a:endParaRPr lang="ru-RU" sz="1200" b="0" dirty="0" smtClean="0"/>
                    </a:p>
                    <a:p>
                      <a:pPr algn="ctr"/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Стойка на одной ноге (сек.)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1,58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1,65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0,773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/>
                          <a:cs typeface="Times New Roman"/>
                        </a:rPr>
                        <a:t>&gt;0,05</a:t>
                      </a:r>
                      <a:endParaRPr lang="ru-RU" sz="1200" b="0" dirty="0" smtClean="0"/>
                    </a:p>
                    <a:p>
                      <a:pPr algn="ctr"/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9,5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2,92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11,4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0,87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1,812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/>
                          <a:cs typeface="Times New Roman"/>
                        </a:rPr>
                        <a:t>&gt;0,05</a:t>
                      </a:r>
                      <a:endParaRPr lang="ru-RU" sz="1200" b="0" dirty="0" smtClean="0"/>
                    </a:p>
                    <a:p>
                      <a:pPr algn="ctr"/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Полоса препятствия (сек.)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31,9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0,81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31,5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0,84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1,032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/>
                          <a:cs typeface="Times New Roman"/>
                        </a:rPr>
                        <a:t>&gt;0,05</a:t>
                      </a:r>
                      <a:endParaRPr lang="ru-RU" sz="1200" b="0" dirty="0" smtClean="0"/>
                    </a:p>
                    <a:p>
                      <a:pPr algn="ctr"/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31,6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0,93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30,3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0,78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3,085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/>
                          <a:cs typeface="Times New Roman"/>
                        </a:rPr>
                        <a:t>&gt;0,05</a:t>
                      </a:r>
                      <a:endParaRPr lang="ru-RU" sz="1200" b="0" dirty="0" smtClean="0"/>
                    </a:p>
                    <a:p>
                      <a:pPr algn="ctr"/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/>
              <a:t>Культурно-досуговая</a:t>
            </a:r>
            <a:r>
              <a:rPr lang="ru-RU" sz="2000" dirty="0" smtClean="0"/>
              <a:t> деятельность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472608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1400" dirty="0" smtClean="0"/>
              <a:t>Внеурочная деятельность организуется по направлениям развития личности (</a:t>
            </a:r>
            <a:r>
              <a:rPr lang="ru-RU" sz="1400" dirty="0" err="1" smtClean="0"/>
              <a:t>духовно-нравственое</a:t>
            </a:r>
            <a:r>
              <a:rPr lang="ru-RU" sz="1400" dirty="0" smtClean="0"/>
              <a:t>, социальное, </a:t>
            </a:r>
            <a:r>
              <a:rPr lang="ru-RU" sz="1400" dirty="0" err="1" smtClean="0"/>
              <a:t>общеинтеллектуальное</a:t>
            </a:r>
            <a:r>
              <a:rPr lang="ru-RU" sz="1400" dirty="0" smtClean="0"/>
              <a:t>, общекультурное).</a:t>
            </a:r>
          </a:p>
          <a:p>
            <a:pPr marL="0" indent="357188">
              <a:buNone/>
            </a:pPr>
            <a:r>
              <a:rPr lang="ru-RU" sz="1400" dirty="0" smtClean="0"/>
              <a:t>Цель: </a:t>
            </a:r>
            <a:r>
              <a:rPr lang="ru-RU" sz="1400" b="1" dirty="0" smtClean="0"/>
              <a:t>обеспечение соответствующей возрасту адаптации ребенка в интернате. Создание благоприятных условий для развития ребенка, учет его возрастных и индивидуальных особенностей. </a:t>
            </a:r>
          </a:p>
          <a:p>
            <a:pPr marL="0" indent="357188">
              <a:buNone/>
            </a:pPr>
            <a:r>
              <a:rPr lang="ru-RU" sz="1400" dirty="0" smtClean="0"/>
              <a:t>В 2012-2013 годах в доме-интернате активно велась культурно - </a:t>
            </a:r>
            <a:r>
              <a:rPr lang="ru-RU" sz="1400" dirty="0" err="1" smtClean="0"/>
              <a:t>досуговая</a:t>
            </a:r>
            <a:r>
              <a:rPr lang="ru-RU" sz="1400" dirty="0" smtClean="0"/>
              <a:t> работа, которая включала в себя различные по форме и содержанию мероприятия.</a:t>
            </a:r>
          </a:p>
          <a:p>
            <a:pPr marL="0" indent="357188">
              <a:buNone/>
            </a:pPr>
            <a:endParaRPr lang="ru-RU" sz="1200" dirty="0" smtClean="0"/>
          </a:p>
          <a:p>
            <a:pPr marL="0" indent="357188">
              <a:buNone/>
            </a:pPr>
            <a:endParaRPr lang="ru-RU" sz="1200" b="1" dirty="0" smtClean="0"/>
          </a:p>
          <a:p>
            <a:pPr marL="0" indent="357188">
              <a:buNone/>
            </a:pPr>
            <a:endParaRPr lang="ru-RU" sz="1200" b="1" dirty="0" smtClean="0"/>
          </a:p>
          <a:p>
            <a:pPr marL="0" indent="357188">
              <a:buNone/>
            </a:pPr>
            <a:endParaRPr lang="ru-RU" sz="1200" b="1" dirty="0" smtClean="0"/>
          </a:p>
          <a:p>
            <a:pPr marL="0" indent="357188">
              <a:buNone/>
            </a:pPr>
            <a:endParaRPr lang="ru-RU" sz="1200" b="1" dirty="0" smtClean="0"/>
          </a:p>
          <a:p>
            <a:pPr marL="0" indent="357188">
              <a:buNone/>
            </a:pPr>
            <a:endParaRPr lang="ru-RU" sz="1200" b="1" dirty="0" smtClean="0"/>
          </a:p>
          <a:p>
            <a:pPr marL="0" indent="357188">
              <a:buNone/>
            </a:pPr>
            <a:endParaRPr lang="ru-RU" sz="1200" b="1" dirty="0" smtClean="0"/>
          </a:p>
          <a:p>
            <a:pPr marL="0" indent="357188">
              <a:buNone/>
            </a:pPr>
            <a:endParaRPr lang="ru-RU" sz="1200" b="1" dirty="0" smtClean="0"/>
          </a:p>
          <a:p>
            <a:pPr marL="0" indent="357188">
              <a:buNone/>
            </a:pPr>
            <a:endParaRPr lang="ru-RU" sz="1200" b="1" dirty="0" smtClean="0"/>
          </a:p>
          <a:p>
            <a:pPr marL="0" indent="357188">
              <a:buNone/>
            </a:pPr>
            <a:endParaRPr lang="ru-RU" sz="1200" b="1" dirty="0" smtClean="0"/>
          </a:p>
          <a:p>
            <a:pPr marL="0" indent="357188">
              <a:buNone/>
            </a:pPr>
            <a:endParaRPr lang="ru-RU" sz="1200" b="1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395536" y="2708920"/>
          <a:ext cx="84969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Духовно-нравственная деятельность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1400" dirty="0" smtClean="0"/>
              <a:t>В сентябре 2012 года главой Департамента Социального развития К.С. Лебедевым и Митрополитом Вятским и Слободским Владыкой Марком заключен Договор о сотрудничестве.</a:t>
            </a:r>
          </a:p>
          <a:p>
            <a:pPr marL="0" indent="357188">
              <a:buNone/>
            </a:pPr>
            <a:r>
              <a:rPr lang="ru-RU" sz="1400" dirty="0" smtClean="0"/>
              <a:t>Духовно-нравственное воспитание должно способствовать развитию и становлению личности инвалида, всех его духовных и физических сил его эстетических способностей; вести к новому мироощущению, мировоззрению, основанному на признании общечеловеческих ценностей в качестве приоритетных в жизни.</a:t>
            </a:r>
          </a:p>
          <a:p>
            <a:pPr marL="0" indent="357188">
              <a:buNone/>
            </a:pPr>
            <a:endParaRPr lang="ru-RU" sz="1400" dirty="0" smtClean="0"/>
          </a:p>
          <a:p>
            <a:pPr marL="0" indent="357188" algn="ctr">
              <a:buNone/>
            </a:pPr>
            <a:r>
              <a:rPr lang="ru-RU" sz="1400" b="1" dirty="0" smtClean="0"/>
              <a:t>Формы работы, использованные на занятиях по Духовному Краеведению.</a:t>
            </a:r>
          </a:p>
          <a:p>
            <a:pPr marL="0" indent="357188" algn="ctr">
              <a:buNone/>
            </a:pPr>
            <a:endParaRPr lang="ru-RU" sz="1200" b="1" dirty="0" smtClean="0"/>
          </a:p>
          <a:p>
            <a:pPr marL="0" indent="357188" algn="just">
              <a:buClr>
                <a:srgbClr val="002060"/>
              </a:buClr>
              <a:buFont typeface="+mj-lt"/>
              <a:buAutoNum type="arabicPeriod"/>
            </a:pPr>
            <a:endParaRPr lang="ru-RU" sz="12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3501008"/>
          <a:ext cx="8352928" cy="313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pPr marL="0" indent="357188" algn="l">
                        <a:buNone/>
                      </a:pPr>
                      <a:r>
                        <a:rPr lang="ru-RU" sz="1400" b="1" dirty="0" smtClean="0"/>
                        <a:t>Классные формы работы.</a:t>
                      </a:r>
                    </a:p>
                    <a:p>
                      <a:pPr marL="0" indent="357188" algn="l">
                        <a:buClr>
                          <a:srgbClr val="002060"/>
                        </a:buClr>
                        <a:buFont typeface="+mj-lt"/>
                        <a:buAutoNum type="arabicPeriod"/>
                      </a:pPr>
                      <a:r>
                        <a:rPr lang="ru-RU" sz="1400" dirty="0" smtClean="0"/>
                        <a:t>Интегрированные уроки.</a:t>
                      </a:r>
                    </a:p>
                    <a:p>
                      <a:pPr marL="0" indent="357188" algn="l">
                        <a:buClr>
                          <a:srgbClr val="002060"/>
                        </a:buClr>
                        <a:buFont typeface="+mj-lt"/>
                        <a:buAutoNum type="arabicPeriod"/>
                      </a:pPr>
                      <a:r>
                        <a:rPr lang="ru-RU" sz="1400" dirty="0" smtClean="0"/>
                        <a:t>Итоговые уроки по теме на базе детской и поселковой библиотек.</a:t>
                      </a:r>
                    </a:p>
                    <a:p>
                      <a:pPr marL="0" indent="357188" algn="l">
                        <a:buClr>
                          <a:srgbClr val="002060"/>
                        </a:buClr>
                        <a:buFont typeface="+mj-lt"/>
                        <a:buAutoNum type="arabicPeriod"/>
                        <a:tabLst>
                          <a:tab pos="3859213" algn="l"/>
                          <a:tab pos="3949700" algn="l"/>
                        </a:tabLst>
                      </a:pPr>
                      <a:r>
                        <a:rPr lang="ru-RU" sz="1400" dirty="0" smtClean="0"/>
                        <a:t>Уроки – путешествия в историю.</a:t>
                      </a:r>
                    </a:p>
                    <a:p>
                      <a:pPr marL="0" indent="357188" algn="l">
                        <a:buClr>
                          <a:srgbClr val="002060"/>
                        </a:buClr>
                        <a:buFont typeface="+mj-lt"/>
                        <a:buAutoNum type="arabicPeriod"/>
                      </a:pPr>
                      <a:r>
                        <a:rPr lang="ru-RU" sz="1400" dirty="0" smtClean="0"/>
                        <a:t>Урок – игра.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7188" algn="just">
                        <a:buClr>
                          <a:srgbClr val="002060"/>
                        </a:buClr>
                        <a:buNone/>
                      </a:pPr>
                      <a:r>
                        <a:rPr lang="ru-RU" sz="1400" b="1" dirty="0" smtClean="0"/>
                        <a:t>Внеклассные формы работы.</a:t>
                      </a:r>
                    </a:p>
                    <a:p>
                      <a:pPr marL="0" indent="357188" algn="l">
                        <a:buClr>
                          <a:srgbClr val="002060"/>
                        </a:buClr>
                        <a:buFont typeface="+mj-lt"/>
                        <a:buAutoNum type="arabicPeriod"/>
                      </a:pPr>
                      <a:r>
                        <a:rPr lang="ru-RU" sz="1400" dirty="0" smtClean="0"/>
                        <a:t>Посещение Храма, участие в Богослужении.</a:t>
                      </a:r>
                    </a:p>
                    <a:p>
                      <a:pPr marL="0" indent="357188" algn="l">
                        <a:buClr>
                          <a:srgbClr val="002060"/>
                        </a:buClr>
                        <a:buFont typeface="+mj-lt"/>
                        <a:buAutoNum type="arabicPeriod"/>
                      </a:pPr>
                      <a:r>
                        <a:rPr lang="ru-RU" sz="1400" dirty="0" smtClean="0"/>
                        <a:t>Встречи со священнослужителями.</a:t>
                      </a:r>
                    </a:p>
                    <a:p>
                      <a:pPr marL="0" indent="357188" algn="l">
                        <a:buClr>
                          <a:srgbClr val="002060"/>
                        </a:buClr>
                        <a:buFont typeface="+mj-lt"/>
                        <a:buAutoNum type="arabicPeriod"/>
                      </a:pPr>
                      <a:r>
                        <a:rPr lang="ru-RU" sz="1400" dirty="0" smtClean="0"/>
                        <a:t>Просмотр фильмов</a:t>
                      </a:r>
                    </a:p>
                    <a:p>
                      <a:pPr marL="0" indent="357188" algn="l">
                        <a:buClr>
                          <a:srgbClr val="002060"/>
                        </a:buClr>
                        <a:buFont typeface="+mj-lt"/>
                        <a:buAutoNum type="arabicPeriod"/>
                      </a:pPr>
                      <a:r>
                        <a:rPr lang="ru-RU" sz="1400" dirty="0" smtClean="0"/>
                        <a:t>встречи с участниками клуба «Добрых сердец» и «Святыни России».</a:t>
                      </a:r>
                    </a:p>
                    <a:p>
                      <a:pPr marL="0" indent="357188" algn="l">
                        <a:buClr>
                          <a:srgbClr val="002060"/>
                        </a:buClr>
                        <a:buFont typeface="+mj-lt"/>
                        <a:buAutoNum type="arabicPeriod"/>
                      </a:pPr>
                      <a:r>
                        <a:rPr lang="ru-RU" sz="1400" dirty="0" smtClean="0"/>
                        <a:t>Рождественские и </a:t>
                      </a:r>
                      <a:r>
                        <a:rPr lang="ru-RU" sz="1400" dirty="0" err="1" smtClean="0"/>
                        <a:t>Трифоновские</a:t>
                      </a:r>
                      <a:r>
                        <a:rPr lang="ru-RU" sz="1400" dirty="0" smtClean="0"/>
                        <a:t> образовательные чтения.</a:t>
                      </a:r>
                    </a:p>
                    <a:p>
                      <a:pPr marL="0" indent="357188" algn="l">
                        <a:buClr>
                          <a:srgbClr val="002060"/>
                        </a:buClr>
                        <a:buFont typeface="+mj-lt"/>
                        <a:buAutoNum type="arabicPeriod"/>
                      </a:pPr>
                      <a:r>
                        <a:rPr lang="ru-RU" sz="1400" dirty="0" smtClean="0"/>
                        <a:t>Участие в творческих выставках, концертах и фестивалях.</a:t>
                      </a:r>
                    </a:p>
                    <a:p>
                      <a:pPr marL="0" indent="357188" algn="l">
                        <a:buClr>
                          <a:srgbClr val="002060"/>
                        </a:buClr>
                        <a:buFont typeface="+mj-lt"/>
                        <a:buAutoNum type="arabicPeriod"/>
                      </a:pPr>
                      <a:r>
                        <a:rPr lang="ru-RU" sz="1400" dirty="0" smtClean="0"/>
                        <a:t>Поездки по Святым местам Вятской митрополии и России.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2267744" y="2924944"/>
            <a:ext cx="936104" cy="64807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20072" y="2924944"/>
            <a:ext cx="1008112" cy="64807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Духовно-нравственная деятельность</a:t>
            </a:r>
            <a:endParaRPr lang="ru-RU" sz="2000" dirty="0"/>
          </a:p>
        </p:txBody>
      </p:sp>
      <p:pic>
        <p:nvPicPr>
          <p:cNvPr id="4" name="Содержимое 3" descr="4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861048"/>
            <a:ext cx="3462770" cy="2520280"/>
          </a:xfrm>
        </p:spPr>
      </p:pic>
      <p:pic>
        <p:nvPicPr>
          <p:cNvPr id="5" name="Рисунок 4" descr="IMG_76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1196752"/>
            <a:ext cx="3564395" cy="2376263"/>
          </a:xfrm>
          <a:prstGeom prst="rect">
            <a:avLst/>
          </a:prstGeom>
        </p:spPr>
      </p:pic>
      <p:pic>
        <p:nvPicPr>
          <p:cNvPr id="6" name="Рисунок 5" descr="IMG_78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149080"/>
            <a:ext cx="3528392" cy="2352261"/>
          </a:xfrm>
          <a:prstGeom prst="rect">
            <a:avLst/>
          </a:prstGeom>
        </p:spPr>
      </p:pic>
      <p:pic>
        <p:nvPicPr>
          <p:cNvPr id="7" name="Рисунок 6" descr="2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196752"/>
            <a:ext cx="3491880" cy="26189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Информационные технологии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 marL="0" indent="357188" algn="just">
              <a:buNone/>
            </a:pPr>
            <a:r>
              <a:rPr lang="ru-RU" sz="1400" dirty="0" smtClean="0"/>
              <a:t>Целью обучения по программе «Прикладная информатика» является  </a:t>
            </a:r>
            <a:r>
              <a:rPr lang="ru-RU" sz="1400" b="1" dirty="0" smtClean="0"/>
              <a:t>создание условий для развития интеллектуальных и творческих способностей детей средствами информационных технологий. Данная цель достигается в процессе разнообразных видов деятельности: игровой, учебной, двигательной, художественной.</a:t>
            </a:r>
          </a:p>
          <a:p>
            <a:pPr marL="0" indent="357188" algn="just">
              <a:buNone/>
            </a:pPr>
            <a:r>
              <a:rPr lang="ru-RU" sz="1400" dirty="0" smtClean="0"/>
              <a:t>Для достижения цели программы значение имеют:</a:t>
            </a:r>
          </a:p>
          <a:p>
            <a:pPr lvl="0">
              <a:buClr>
                <a:srgbClr val="002060"/>
              </a:buClr>
            </a:pPr>
            <a:r>
              <a:rPr lang="ru-RU" sz="1400" dirty="0" smtClean="0"/>
              <a:t>максимальное сочетание разнообразных видов деятельности; их интеграции в целях повышения эффективности образовательного процесса;</a:t>
            </a:r>
          </a:p>
          <a:p>
            <a:pPr lvl="0">
              <a:buClr>
                <a:srgbClr val="002060"/>
              </a:buClr>
            </a:pPr>
            <a:r>
              <a:rPr lang="ru-RU" sz="1400" dirty="0" smtClean="0"/>
              <a:t>разнообразное использование образовательного материала позволяет развивать творческий потенциал ребенка в соответствии с индивидуальными наклонностями. </a:t>
            </a:r>
          </a:p>
          <a:p>
            <a:pPr algn="ctr">
              <a:buNone/>
            </a:pPr>
            <a:r>
              <a:rPr lang="ru-RU" sz="1400" b="1" dirty="0" smtClean="0"/>
              <a:t>Направления педагогической деятельности.</a:t>
            </a:r>
          </a:p>
          <a:p>
            <a:pPr algn="ctr">
              <a:buNone/>
            </a:pPr>
            <a:r>
              <a:rPr lang="ru-RU" sz="1400" b="1" dirty="0" smtClean="0"/>
              <a:t>Компьютерный класс</a:t>
            </a:r>
          </a:p>
          <a:p>
            <a:pPr algn="ctr">
              <a:buNone/>
            </a:pPr>
            <a:endParaRPr lang="ru-RU" sz="1400" b="1" dirty="0" smtClean="0"/>
          </a:p>
          <a:p>
            <a:pPr algn="ctr">
              <a:buNone/>
            </a:pPr>
            <a:endParaRPr lang="ru-RU" sz="1400" b="1" dirty="0" smtClean="0"/>
          </a:p>
          <a:p>
            <a:pPr algn="ctr">
              <a:buNone/>
            </a:pPr>
            <a:endParaRPr lang="ru-RU" sz="1400" b="1" dirty="0" smtClean="0"/>
          </a:p>
          <a:p>
            <a:pPr algn="ctr">
              <a:buNone/>
            </a:pPr>
            <a:endParaRPr lang="ru-RU" sz="1400" b="1" dirty="0" smtClean="0"/>
          </a:p>
          <a:p>
            <a:pPr algn="ctr">
              <a:buNone/>
            </a:pPr>
            <a:endParaRPr lang="ru-RU" sz="1400" b="1" dirty="0" smtClean="0"/>
          </a:p>
          <a:p>
            <a:pPr algn="ctr">
              <a:buNone/>
            </a:pPr>
            <a:endParaRPr lang="ru-RU" sz="1400" b="1" dirty="0" smtClean="0"/>
          </a:p>
          <a:p>
            <a:pPr marL="0" indent="357188" algn="just">
              <a:buNone/>
            </a:pPr>
            <a:endParaRPr lang="ru-RU" sz="1400" b="1" dirty="0" smtClean="0"/>
          </a:p>
          <a:p>
            <a:pPr marL="0" indent="357188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3933056"/>
          <a:ext cx="8208912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4456"/>
                <a:gridCol w="4104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занятий по рабочей программе «Прикладная информатика»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Информационный центр детского дома-интерната</a:t>
                      </a: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83768" y="5013176"/>
          <a:ext cx="6336703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296"/>
                <a:gridCol w="1934020"/>
                <a:gridCol w="173838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Детская реабилитационная мультипликационная студия «Маленькая страна»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Детская газета «Солнечные лучики» (в перспективе)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Официальный сайт Мурыгинского детского дома-интерната (в разработке)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H="1">
            <a:off x="2987824" y="3717032"/>
            <a:ext cx="1080120" cy="28803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64088" y="3717032"/>
            <a:ext cx="864096" cy="28803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88224" y="4437112"/>
            <a:ext cx="1080120" cy="64807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156176" y="4437112"/>
            <a:ext cx="432048" cy="129614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283968" y="4437112"/>
            <a:ext cx="2304256" cy="64807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6" name="Рисунок 25" descr="1281336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25144"/>
            <a:ext cx="2265040" cy="18120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Информационные технологии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 marL="0" indent="357188" algn="ctr">
              <a:buNone/>
            </a:pPr>
            <a:r>
              <a:rPr lang="ru-RU" sz="1400" b="1" dirty="0" smtClean="0"/>
              <a:t>Охват воспитанников занятиями в компьютерном классе и детской реабилитационной мультипликационной студии «Маленькая страна».</a:t>
            </a:r>
          </a:p>
          <a:p>
            <a:pPr marL="0" indent="357188" algn="ctr">
              <a:buNone/>
            </a:pPr>
            <a:endParaRPr lang="ru-RU" sz="1400" b="1" dirty="0" smtClean="0"/>
          </a:p>
          <a:p>
            <a:pPr marL="0" indent="357188" algn="ctr">
              <a:buNone/>
            </a:pPr>
            <a:endParaRPr lang="ru-RU" sz="1400" b="1" dirty="0" smtClean="0"/>
          </a:p>
          <a:p>
            <a:pPr marL="0" indent="357188" algn="ctr">
              <a:buNone/>
            </a:pPr>
            <a:endParaRPr lang="ru-RU" sz="1400" b="1" dirty="0" smtClean="0"/>
          </a:p>
          <a:p>
            <a:pPr marL="0" indent="357188" algn="ctr">
              <a:buNone/>
            </a:pPr>
            <a:endParaRPr lang="ru-RU" sz="1400" b="1" dirty="0" smtClean="0"/>
          </a:p>
          <a:p>
            <a:pPr marL="0" indent="357188" algn="ctr">
              <a:buNone/>
            </a:pPr>
            <a:endParaRPr lang="ru-RU" sz="1400" b="1" dirty="0" smtClean="0"/>
          </a:p>
          <a:p>
            <a:pPr marL="0" indent="357188" algn="ctr">
              <a:buNone/>
            </a:pPr>
            <a:endParaRPr lang="ru-RU" sz="1400" b="1" dirty="0" smtClean="0"/>
          </a:p>
          <a:p>
            <a:pPr marL="0" indent="357188" algn="ctr">
              <a:buNone/>
            </a:pPr>
            <a:endParaRPr lang="ru-RU" sz="1400" b="1" dirty="0" smtClean="0"/>
          </a:p>
          <a:p>
            <a:pPr marL="0" indent="357188" algn="ctr">
              <a:buNone/>
            </a:pPr>
            <a:endParaRPr lang="ru-RU" sz="1400" b="1" dirty="0" smtClean="0"/>
          </a:p>
          <a:p>
            <a:pPr marL="0" indent="357188" algn="ctr">
              <a:buNone/>
            </a:pPr>
            <a:endParaRPr lang="ru-RU" sz="1400" b="1" dirty="0" smtClean="0"/>
          </a:p>
          <a:p>
            <a:pPr marL="0" indent="357188" algn="ctr">
              <a:buNone/>
            </a:pPr>
            <a:r>
              <a:rPr lang="ru-RU" sz="1400" b="1" dirty="0" smtClean="0"/>
              <a:t>Результативность обучения воспитанников по программе «Прикладная информатика».</a:t>
            </a:r>
          </a:p>
          <a:p>
            <a:pPr marL="0" indent="357188" algn="ctr">
              <a:buNone/>
            </a:pPr>
            <a:endParaRPr lang="ru-RU" sz="1400" b="1" dirty="0" smtClean="0"/>
          </a:p>
          <a:p>
            <a:pPr marL="0" indent="357188" algn="ctr">
              <a:buNone/>
            </a:pPr>
            <a:endParaRPr lang="ru-RU" sz="1400" b="1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59632" y="1628800"/>
          <a:ext cx="6840760" cy="220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26"/>
          <p:cNvGraphicFramePr/>
          <p:nvPr/>
        </p:nvGraphicFramePr>
        <p:xfrm>
          <a:off x="971600" y="4293096"/>
          <a:ext cx="4320480" cy="2328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47"/>
          <p:cNvGraphicFramePr/>
          <p:nvPr/>
        </p:nvGraphicFramePr>
        <p:xfrm>
          <a:off x="5436096" y="4293096"/>
          <a:ext cx="2792095" cy="225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Организация работы по социально- трудовой реабилитации. </a:t>
            </a:r>
            <a:r>
              <a:rPr lang="ru-RU" sz="2000" dirty="0" err="1" smtClean="0"/>
              <a:t>Предпрофессиональное</a:t>
            </a:r>
            <a:r>
              <a:rPr lang="ru-RU" sz="2000" dirty="0" smtClean="0"/>
              <a:t> обучение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/>
          </a:bodyPr>
          <a:lstStyle/>
          <a:p>
            <a:pPr marL="0" indent="357188" algn="just">
              <a:buNone/>
            </a:pPr>
            <a:r>
              <a:rPr lang="ru-RU" sz="1400" dirty="0" smtClean="0"/>
              <a:t>Много внимания уделяется в интернате обучению проживающих </a:t>
            </a:r>
            <a:r>
              <a:rPr lang="ru-RU" sz="1400" dirty="0" err="1" smtClean="0"/>
              <a:t>предпрофессиональным</a:t>
            </a:r>
            <a:r>
              <a:rPr lang="ru-RU" sz="1400" dirty="0" smtClean="0"/>
              <a:t> навыкам рабочих профессий: дворник, грузчик, санитар-уборщик, маляр-штукатур, растениевод, разнорабочий, швея, вязальщица, мойщица посуды, столяр. Виды труда дифференцированы с учетом индивидуальных возможностей каждого обеспечиваемого и дозированы по времени. На каждого воспитанника заведена индивидуальная программа социально-трудовой реабилитации. Медико-педагогическая комиссия дома-интерната определяет степень подготовки воспитанника, рекомендует виды труда с учетом индивидуальных психофизических возможностей.</a:t>
            </a:r>
          </a:p>
          <a:p>
            <a:pPr marL="0" indent="357188" algn="ctr">
              <a:buNone/>
            </a:pPr>
            <a:r>
              <a:rPr lang="ru-RU" sz="1400" b="1" dirty="0" smtClean="0"/>
              <a:t>Занятость обеспечиваемых</a:t>
            </a:r>
          </a:p>
          <a:p>
            <a:pPr marL="0" indent="357188" algn="ctr">
              <a:buNone/>
            </a:pPr>
            <a:endParaRPr lang="ru-RU" sz="1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95536" y="2564904"/>
          <a:ext cx="5112568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220072" y="2852936"/>
          <a:ext cx="3312368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Организация работы по социально- трудовой реабилитации. </a:t>
            </a:r>
            <a:r>
              <a:rPr lang="ru-RU" sz="2000" dirty="0" err="1" smtClean="0"/>
              <a:t>Предпрофессиональное</a:t>
            </a:r>
            <a:r>
              <a:rPr lang="ru-RU" sz="2000" dirty="0" smtClean="0"/>
              <a:t> обучение</a:t>
            </a:r>
            <a:endParaRPr lang="ru-RU" sz="2000" dirty="0"/>
          </a:p>
        </p:txBody>
      </p:sp>
      <p:pic>
        <p:nvPicPr>
          <p:cNvPr id="4" name="Содержимое 3" descr="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2366386" cy="3155181"/>
          </a:xfrm>
        </p:spPr>
      </p:pic>
      <p:pic>
        <p:nvPicPr>
          <p:cNvPr id="6" name="Рисунок 5" descr="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124744"/>
            <a:ext cx="2571750" cy="3429000"/>
          </a:xfrm>
          <a:prstGeom prst="rect">
            <a:avLst/>
          </a:prstGeom>
        </p:spPr>
      </p:pic>
      <p:pic>
        <p:nvPicPr>
          <p:cNvPr id="5" name="Рисунок 4" descr="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861048"/>
            <a:ext cx="3419872" cy="2564904"/>
          </a:xfrm>
          <a:prstGeom prst="rect">
            <a:avLst/>
          </a:prstGeom>
        </p:spPr>
      </p:pic>
      <p:pic>
        <p:nvPicPr>
          <p:cNvPr id="8" name="Рисунок 7" descr="076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196752"/>
            <a:ext cx="3395869" cy="2546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Организация работы по медицинскому обеспечению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686800" cy="5688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/>
              <a:t>Показатели работы медицинской службы.</a:t>
            </a:r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marL="0" indent="357188" algn="just">
              <a:buNone/>
            </a:pPr>
            <a:r>
              <a:rPr lang="ru-RU" sz="1400" dirty="0" smtClean="0"/>
              <a:t>Приобретена и установлена ванна для подводного массажа. </a:t>
            </a:r>
          </a:p>
          <a:p>
            <a:pPr marL="0" indent="357188" algn="just">
              <a:buNone/>
            </a:pPr>
            <a:r>
              <a:rPr lang="ru-RU" sz="1400" dirty="0" smtClean="0"/>
              <a:t>Работа пищеблока  01.04.2013 переведена на </a:t>
            </a:r>
            <a:r>
              <a:rPr lang="ru-RU" sz="1400" dirty="0" err="1" smtClean="0"/>
              <a:t>аутсорсинг</a:t>
            </a:r>
            <a:r>
              <a:rPr lang="ru-RU" sz="1400" dirty="0" smtClean="0"/>
              <a:t>.</a:t>
            </a:r>
          </a:p>
          <a:p>
            <a:pPr marL="0" indent="357188" algn="just">
              <a:buNone/>
            </a:pPr>
            <a:r>
              <a:rPr lang="ru-RU" sz="1400" dirty="0" smtClean="0"/>
              <a:t>По реализации программы «Доступная среда» у медицинского блока установлены пандусы и согласно реабилитационных программ в 2013 году приобретены две коляски для воспитанников.</a:t>
            </a:r>
          </a:p>
          <a:p>
            <a:pPr algn="ctr">
              <a:buNone/>
            </a:pP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359912"/>
          <a:ext cx="8208912" cy="430034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20080"/>
                <a:gridCol w="5112568"/>
                <a:gridCol w="1152128"/>
                <a:gridCol w="1224136"/>
              </a:tblGrid>
              <a:tr h="447824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№ </a:t>
                      </a:r>
                      <a:r>
                        <a:rPr lang="ru-RU" sz="1400" b="0" dirty="0" err="1" smtClean="0"/>
                        <a:t>п</a:t>
                      </a:r>
                      <a:r>
                        <a:rPr lang="ru-RU" sz="1400" b="0" dirty="0" smtClean="0"/>
                        <a:t>/</a:t>
                      </a:r>
                      <a:r>
                        <a:rPr lang="ru-RU" sz="1400" b="0" dirty="0" err="1" smtClean="0"/>
                        <a:t>п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2012 год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2013 год</a:t>
                      </a:r>
                      <a:endParaRPr lang="ru-RU" sz="1400" b="0" dirty="0"/>
                    </a:p>
                  </a:txBody>
                  <a:tcPr/>
                </a:tc>
              </a:tr>
              <a:tr h="15858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Заболеваемость всех случае</a:t>
                      </a:r>
                    </a:p>
                    <a:p>
                      <a:r>
                        <a:rPr lang="ru-RU" sz="1400" dirty="0" smtClean="0"/>
                        <a:t>Из них:</a:t>
                      </a:r>
                    </a:p>
                    <a:p>
                      <a:pPr marL="0" indent="630238"/>
                      <a:r>
                        <a:rPr lang="ru-RU" sz="1400" dirty="0" smtClean="0"/>
                        <a:t>Острые вирусные инфекции</a:t>
                      </a:r>
                    </a:p>
                    <a:p>
                      <a:pPr marL="0" indent="630238"/>
                      <a:r>
                        <a:rPr lang="ru-RU" sz="1400" dirty="0" smtClean="0"/>
                        <a:t>Инфекционные паразитарные (энтеробиоз)</a:t>
                      </a:r>
                    </a:p>
                    <a:p>
                      <a:pPr marL="0" indent="630238"/>
                      <a:r>
                        <a:rPr lang="ru-RU" sz="1400" dirty="0" smtClean="0"/>
                        <a:t>Кожные</a:t>
                      </a:r>
                    </a:p>
                    <a:p>
                      <a:pPr marL="0" indent="630238"/>
                      <a:r>
                        <a:rPr lang="ru-RU" sz="1400" dirty="0" smtClean="0"/>
                        <a:t>Органов пищеварения</a:t>
                      </a:r>
                    </a:p>
                    <a:p>
                      <a:pPr marL="0" indent="630238"/>
                      <a:r>
                        <a:rPr lang="ru-RU" sz="1400" dirty="0" smtClean="0"/>
                        <a:t>Прочие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346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289</a:t>
                      </a:r>
                    </a:p>
                    <a:p>
                      <a:pPr algn="ctr"/>
                      <a:r>
                        <a:rPr lang="ru-RU" sz="1400" dirty="0" smtClean="0"/>
                        <a:t>17</a:t>
                      </a:r>
                    </a:p>
                    <a:p>
                      <a:pPr algn="ctr"/>
                      <a:r>
                        <a:rPr lang="ru-RU" sz="1400" dirty="0" smtClean="0"/>
                        <a:t>17</a:t>
                      </a:r>
                    </a:p>
                    <a:p>
                      <a:pPr algn="ctr"/>
                      <a:r>
                        <a:rPr lang="ru-RU" sz="1400" dirty="0" smtClean="0"/>
                        <a:t>15</a:t>
                      </a:r>
                    </a:p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324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280</a:t>
                      </a:r>
                    </a:p>
                    <a:p>
                      <a:pPr algn="ctr"/>
                      <a:r>
                        <a:rPr lang="ru-RU" sz="1400" dirty="0" smtClean="0"/>
                        <a:t>6</a:t>
                      </a:r>
                    </a:p>
                    <a:p>
                      <a:pPr algn="ctr"/>
                      <a:r>
                        <a:rPr lang="ru-RU" sz="1400" dirty="0" smtClean="0"/>
                        <a:t>6</a:t>
                      </a:r>
                    </a:p>
                    <a:p>
                      <a:pPr algn="ctr"/>
                      <a:r>
                        <a:rPr lang="ru-RU" sz="1400" dirty="0" smtClean="0"/>
                        <a:t>10</a:t>
                      </a:r>
                    </a:p>
                    <a:p>
                      <a:pPr algn="ctr"/>
                      <a:r>
                        <a:rPr lang="ru-RU" sz="1400" dirty="0" smtClean="0"/>
                        <a:t>22</a:t>
                      </a:r>
                      <a:endParaRPr lang="ru-RU" sz="1400" dirty="0"/>
                    </a:p>
                  </a:txBody>
                  <a:tcPr/>
                </a:tc>
              </a:tr>
              <a:tr h="2915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Сделано прививок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310</a:t>
                      </a:r>
                      <a:endParaRPr lang="ru-RU" sz="1400" dirty="0"/>
                    </a:p>
                  </a:txBody>
                  <a:tcPr/>
                </a:tc>
              </a:tr>
              <a:tr h="49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Прошли диспансеризацию специалистами в 8</a:t>
                      </a:r>
                      <a:r>
                        <a:rPr lang="ru-RU" sz="1400" baseline="30000" dirty="0" smtClean="0"/>
                        <a:t>ой </a:t>
                      </a:r>
                      <a:r>
                        <a:rPr lang="ru-RU" sz="1400" baseline="0" dirty="0" smtClean="0"/>
                        <a:t>поликлинике г. Кирова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174 человека100%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171 человека 100%</a:t>
                      </a:r>
                      <a:endParaRPr lang="ru-RU" sz="1400" dirty="0"/>
                    </a:p>
                  </a:txBody>
                  <a:tcPr/>
                </a:tc>
              </a:tr>
              <a:tr h="2607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Флюорографическое исследование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178</a:t>
                      </a:r>
                      <a:endParaRPr lang="ru-RU" sz="1400" dirty="0"/>
                    </a:p>
                  </a:txBody>
                  <a:tcPr/>
                </a:tc>
              </a:tr>
              <a:tr h="3159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</a:t>
                      </a:r>
                      <a:r>
                        <a:rPr lang="ru-RU" sz="1400" dirty="0" smtClean="0"/>
                        <a:t>-графия грудной клетки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</a:t>
                      </a:r>
                      <a:endParaRPr lang="ru-RU" sz="1400" dirty="0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Диетическое питание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</a:t>
                      </a:r>
                      <a:endParaRPr lang="ru-RU" sz="1400" dirty="0"/>
                    </a:p>
                  </a:txBody>
                  <a:tcPr/>
                </a:tc>
              </a:tr>
              <a:tr h="2677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Консультирование</a:t>
                      </a:r>
                      <a:r>
                        <a:rPr lang="ru-RU" sz="1400" baseline="0" dirty="0" smtClean="0"/>
                        <a:t> в других лечебных учреждениях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Сведения О </a:t>
            </a:r>
            <a:r>
              <a:rPr lang="ru-RU" sz="2000" dirty="0" err="1" smtClean="0"/>
              <a:t>когкусо</a:t>
            </a:r>
            <a:r>
              <a:rPr lang="ru-RU" sz="2000" dirty="0" smtClean="0"/>
              <a:t> «Мурыгинский детский дом-интернат для умственно отсталых детей»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040560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447675" algn="just">
              <a:buNone/>
            </a:pPr>
            <a:r>
              <a:rPr lang="ru-RU" sz="1400" dirty="0" smtClean="0"/>
              <a:t>Кировское областное государственное казенное учреждение социального обслуживания «Мурыгинский детский дом – интернат для умственно отсталых детей» - это медико-социальное учреждение, которое планово рассчитано на 345 детей и подростков в  возрасте от 4 до 18 лет и инвалидов молодого возраста старше 18 лет. Воспитанниками детского дома – интерната являются дети-сироты, дети, оставшиеся без попечения родителей, попавшие в трудную жизненную ситуации, требующие особой поддержки, заботы и защиты.</a:t>
            </a:r>
          </a:p>
          <a:p>
            <a:pPr marL="0" indent="447675" algn="just">
              <a:buNone/>
            </a:pPr>
            <a:r>
              <a:rPr lang="ru-RU" sz="1400" dirty="0" smtClean="0"/>
              <a:t>Основная цель детского дома-интерната – осуществление комплексной </a:t>
            </a:r>
            <a:r>
              <a:rPr lang="ru-RU" sz="1400" dirty="0" err="1" smtClean="0"/>
              <a:t>медико-психолого-педагогической</a:t>
            </a:r>
            <a:r>
              <a:rPr lang="ru-RU" sz="1400" dirty="0" smtClean="0"/>
              <a:t> реабилитации на основе инновационных методов обучения и воспитания, подготовка детей и подростков к труду для их последующей интеграции в современное общество. </a:t>
            </a:r>
          </a:p>
          <a:p>
            <a:pPr marL="0" indent="447675" algn="just">
              <a:buNone/>
            </a:pPr>
            <a:r>
              <a:rPr lang="ru-RU" sz="1400" dirty="0" smtClean="0"/>
              <a:t>Приоритетными направлениями деятельности детского дома-интерната являются:</a:t>
            </a:r>
          </a:p>
          <a:p>
            <a:pPr marL="0" indent="447675"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err="1" smtClean="0"/>
              <a:t>Предпрофессионально-трудовое</a:t>
            </a:r>
            <a:r>
              <a:rPr lang="ru-RU" sz="1400" dirty="0" smtClean="0"/>
              <a:t> обучение и воспитание</a:t>
            </a:r>
          </a:p>
          <a:p>
            <a:pPr marL="0" indent="447675"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smtClean="0"/>
              <a:t>Спортивно-оздоровительная работа;</a:t>
            </a:r>
          </a:p>
          <a:p>
            <a:pPr marL="0" indent="447675"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err="1" smtClean="0"/>
              <a:t>Культурно-досуговая</a:t>
            </a:r>
            <a:r>
              <a:rPr lang="ru-RU" sz="1400" dirty="0" smtClean="0"/>
              <a:t> деятельность и духовно-нравственное воспитание</a:t>
            </a:r>
          </a:p>
          <a:p>
            <a:pPr marL="0" indent="447675"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smtClean="0"/>
              <a:t>Духовно-нравственное воспитание;</a:t>
            </a:r>
          </a:p>
          <a:p>
            <a:pPr marL="0" indent="447675"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smtClean="0"/>
              <a:t>Медицинская реабилитация;</a:t>
            </a:r>
          </a:p>
          <a:p>
            <a:pPr marL="0" indent="447675" algn="just">
              <a:buClr>
                <a:srgbClr val="002060"/>
              </a:buClr>
              <a:buNone/>
            </a:pPr>
            <a:r>
              <a:rPr lang="ru-RU" sz="1400" dirty="0" smtClean="0"/>
              <a:t>Накоплен достаточно большой опыт реабилитации детей с особенностями в развитии, опирающийся на новую стратегию отношения к детям-инвалидам, с учетом социально-экономических реформ государства.</a:t>
            </a:r>
          </a:p>
          <a:p>
            <a:pPr marL="0" indent="447675" algn="just">
              <a:buClr>
                <a:srgbClr val="002060"/>
              </a:buClr>
              <a:buNone/>
            </a:pPr>
            <a:r>
              <a:rPr lang="ru-RU" sz="1400" dirty="0" smtClean="0"/>
              <a:t>За последнее время значительно качественно улучшилась материально-техническая база учреждения; материально-бытовое, медицинское, культурное обслуживание детей, создаются условия для их обучения, воспитания, социально-бытовой реабилитации, благоустраивается территория детского дома-интерната.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Организация работ по защите личных, имущественных и жилищных прав воспитанников и инвалидов молодого возраста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/>
          </a:bodyPr>
          <a:lstStyle/>
          <a:p>
            <a:pPr marL="0" indent="357188" algn="just">
              <a:buNone/>
            </a:pPr>
            <a:r>
              <a:rPr lang="ru-RU" sz="1400" dirty="0" smtClean="0"/>
              <a:t>Служба социально – консультативной помощи (служба социальных педагогов) является структурным подразделением КОГКУСО «Мурыгинский детский дом – интернат для умственно отсталых детей» и создана в целях защиты личных, имущественных и жилищных прав воспитанников в возрасте от 4 до 18 лет и инвалидов молодого возраста старше 18 лет, их адаптации в обществе путем содействия в решении социальных, юридических и правовых вопросов.</a:t>
            </a:r>
          </a:p>
          <a:p>
            <a:pPr>
              <a:buNone/>
            </a:pPr>
            <a:r>
              <a:rPr lang="ru-RU" sz="1400" dirty="0" smtClean="0"/>
              <a:t>	Общее количество детей (на 31.12.13) – 343 человек</a:t>
            </a:r>
          </a:p>
          <a:p>
            <a:r>
              <a:rPr lang="ru-RU" sz="1400" dirty="0" smtClean="0"/>
              <a:t>из них: </a:t>
            </a:r>
          </a:p>
          <a:p>
            <a:r>
              <a:rPr lang="ru-RU" sz="1400" dirty="0" smtClean="0"/>
              <a:t>мужчин – 223 человек (</a:t>
            </a:r>
            <a:r>
              <a:rPr lang="ru-RU" sz="1400" dirty="0" err="1" smtClean="0"/>
              <a:t>н</a:t>
            </a:r>
            <a:r>
              <a:rPr lang="ru-RU" sz="1400" dirty="0" smtClean="0"/>
              <a:t>/л – 109 чел., с/л – 114чел.)</a:t>
            </a:r>
          </a:p>
          <a:p>
            <a:r>
              <a:rPr lang="ru-RU" sz="1400" dirty="0" smtClean="0"/>
              <a:t>женщин – 120 человека (</a:t>
            </a:r>
            <a:r>
              <a:rPr lang="ru-RU" sz="1400" dirty="0" err="1" smtClean="0"/>
              <a:t>н</a:t>
            </a:r>
            <a:r>
              <a:rPr lang="ru-RU" sz="1400" dirty="0" smtClean="0"/>
              <a:t>/л – 65 чел., с/л – 55 чел.)</a:t>
            </a:r>
          </a:p>
          <a:p>
            <a:endParaRPr lang="ru-RU" sz="1400" dirty="0" smtClean="0"/>
          </a:p>
          <a:p>
            <a:pPr marL="0" indent="357188" algn="just">
              <a:buNone/>
            </a:pPr>
            <a:endParaRPr lang="ru-RU" sz="1400" dirty="0" smtClean="0"/>
          </a:p>
          <a:p>
            <a:pPr marL="0" indent="357188" algn="just">
              <a:buNone/>
            </a:pPr>
            <a:endParaRPr lang="ru-RU" sz="1400" dirty="0" smtClean="0"/>
          </a:p>
          <a:p>
            <a:pPr marL="0" indent="357188" algn="just">
              <a:buNone/>
            </a:pPr>
            <a:endParaRPr lang="ru-RU" sz="1400" dirty="0" smtClean="0"/>
          </a:p>
          <a:p>
            <a:pPr marL="0" indent="357188" algn="just">
              <a:buNone/>
            </a:pP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3356992"/>
          <a:ext cx="8208910" cy="2863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584176"/>
                <a:gridCol w="1512168"/>
                <a:gridCol w="1512168"/>
                <a:gridCol w="1368150"/>
              </a:tblGrid>
              <a:tr h="3909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Отделение ИМВ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Отделение ППП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Отделение «Милосердие»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 </a:t>
                      </a:r>
                      <a:endParaRPr lang="ru-RU" sz="1400" dirty="0"/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Несовершеннолетние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174</a:t>
                      </a:r>
                      <a:endParaRPr lang="ru-RU" dirty="0"/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Мальчики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109</a:t>
                      </a:r>
                      <a:endParaRPr lang="ru-RU" dirty="0"/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Девочки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Совершеннолетние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169</a:t>
                      </a:r>
                      <a:endParaRPr lang="ru-RU" dirty="0"/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Юноши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114</a:t>
                      </a:r>
                      <a:endParaRPr lang="ru-RU" dirty="0"/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Девушки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124744"/>
          <a:ext cx="8208911" cy="482453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60240"/>
                <a:gridCol w="720080"/>
                <a:gridCol w="792088"/>
                <a:gridCol w="720080"/>
                <a:gridCol w="720080"/>
                <a:gridCol w="792088"/>
                <a:gridCol w="792088"/>
                <a:gridCol w="792088"/>
                <a:gridCol w="720079"/>
              </a:tblGrid>
              <a:tr h="778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/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 smtClean="0"/>
                        <a:t>Отделение ИМВ</a:t>
                      </a:r>
                      <a:endParaRPr lang="ru-RU" sz="14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 smtClean="0"/>
                        <a:t>Отделение </a:t>
                      </a:r>
                      <a:r>
                        <a:rPr lang="ru-RU" sz="1400" b="1" i="0" dirty="0"/>
                        <a:t>ППП</a:t>
                      </a:r>
                      <a:endParaRPr lang="ru-RU" sz="14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 smtClean="0"/>
                        <a:t>Отделение  «</a:t>
                      </a:r>
                      <a:r>
                        <a:rPr lang="ru-RU" sz="1400" b="1" i="0" dirty="0"/>
                        <a:t>Милосердие</a:t>
                      </a:r>
                      <a:endParaRPr lang="ru-RU" sz="14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 smtClean="0"/>
                        <a:t>Всего</a:t>
                      </a:r>
                      <a:r>
                        <a:rPr lang="ru-RU" sz="1400" b="1" i="0" baseline="0" dirty="0" smtClean="0"/>
                        <a:t> </a:t>
                      </a:r>
                      <a:endParaRPr lang="ru-RU" sz="14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00100" algn="l"/>
                        </a:tabLst>
                      </a:pPr>
                      <a:r>
                        <a:rPr lang="ru-RU" sz="1100" dirty="0"/>
                        <a:t>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00100" algn="l"/>
                        </a:tabLst>
                      </a:pPr>
                      <a:r>
                        <a:rPr lang="ru-RU" sz="1100"/>
                        <a:t>2013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2013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/>
                        <a:t>2013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2012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2013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8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несовершеннолетние дети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/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93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9</a:t>
                      </a:r>
                      <a:r>
                        <a:rPr lang="en-US" sz="12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74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7</a:t>
                      </a:r>
                      <a:r>
                        <a:rPr lang="en-US" sz="1200"/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170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/>
                        <a:t>174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9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мальчики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/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60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/>
                        <a:t>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45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4</a:t>
                      </a:r>
                      <a:r>
                        <a:rPr lang="en-US" sz="1200"/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107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/>
                        <a:t>109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9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девочки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/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33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3</a:t>
                      </a:r>
                      <a:r>
                        <a:rPr lang="en-US" sz="12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29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63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6</a:t>
                      </a:r>
                      <a:r>
                        <a:rPr lang="en-US" sz="12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9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совершеннолетние обеспечиваемые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113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1</a:t>
                      </a:r>
                      <a:r>
                        <a:rPr lang="en-US" sz="1200"/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28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1</a:t>
                      </a:r>
                      <a:r>
                        <a:rPr lang="en-US" sz="1200"/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28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28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169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169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9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юноши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80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85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1</a:t>
                      </a:r>
                      <a:r>
                        <a:rPr lang="en-US" sz="1200"/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113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11</a:t>
                      </a:r>
                      <a:r>
                        <a:rPr lang="en-US" sz="1200"/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9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девушки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33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4</a:t>
                      </a:r>
                      <a:r>
                        <a:rPr lang="en-US" sz="12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17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/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56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5</a:t>
                      </a:r>
                      <a:r>
                        <a:rPr lang="en-US" sz="1200" dirty="0"/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5041" y="229871"/>
            <a:ext cx="86594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 количественном составе проживающих в КОГКУСО «Мурыгинский детский дом – интернат для умственно отсталых детей» за период 2012 – 2013  г.г.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03648" y="2636911"/>
          <a:ext cx="6264696" cy="344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1115329"/>
            <a:ext cx="85689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Деятельность Службы социально-консультативной помощи строится на сотрудничестве с различными государственными и общественными организациями с целью содействия в решении социальных, правовых, юридических вопросов. Диаграмма показывает количество основной запрашиваемой/входящей документации  для работы с воспитанниками и обеспечиваемыми.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Укрепление материально-технической базы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pPr marL="0" indent="265113" algn="ctr">
              <a:buNone/>
            </a:pPr>
            <a:r>
              <a:rPr lang="ru-RU" sz="1600" b="1" dirty="0" smtClean="0"/>
              <a:t>2012 год</a:t>
            </a:r>
          </a:p>
          <a:p>
            <a:pPr marL="0" indent="265113"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600" dirty="0" smtClean="0"/>
              <a:t>Истрачено на продукты питания 12042310,53 рубля. Фактические затраты 12578212,79 рубля. Стоимость одного койко-дня по продуктам питания 100,79 рубля.</a:t>
            </a:r>
          </a:p>
          <a:p>
            <a:pPr marL="0" indent="265113"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600" dirty="0" smtClean="0"/>
              <a:t>На приобретения мягкого инвентаря истрачено 1348282,50 рублей.</a:t>
            </a:r>
          </a:p>
          <a:p>
            <a:pPr marL="0" indent="265113"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600" dirty="0" smtClean="0"/>
              <a:t>На приобретение медикаментов истрачено 829769,39 рублей. Фактический расход 800408,60 рублей. Стоимость одного койко-дня 6 рублей 41 коп.</a:t>
            </a:r>
          </a:p>
          <a:p>
            <a:pPr marL="0" indent="265113"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600" dirty="0" smtClean="0"/>
              <a:t>На приобретение моющих и дезинфицирующих средств 510913,33 рубля. Фактический расход 459659,30 рублей.</a:t>
            </a:r>
          </a:p>
          <a:p>
            <a:pPr marL="0" indent="265113"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600" dirty="0" smtClean="0"/>
              <a:t>На приобретение иных материальных запасов истрачено 1843516,46 рублей.</a:t>
            </a:r>
          </a:p>
          <a:p>
            <a:pPr marL="0" indent="265113"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600" dirty="0" smtClean="0"/>
              <a:t>На приобретение оргтехники истрачено 51986 рублей, мебели - 95892,50 рублей, медицинского оборудования – 187350 рублей, электротоваров – 96963 рубля, иных основных средств – 397153,80 рублей. Всего основных средств приобретено на сумму 829345,30 рублей.</a:t>
            </a:r>
          </a:p>
          <a:p>
            <a:pPr marL="0" indent="265113"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600" dirty="0" smtClean="0"/>
              <a:t>Капитальный ремонт произведен 7244442,69 рублей. Отремонтирован медицинский центр и первый этаж основного здания. На капитальный ремонт с ПФ выделено 2720999,99 рублей. Всего ремонтов на сумму 9965442,68 рублей.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Укрепление материально-технической базы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/>
              <a:t>2013 год.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600" dirty="0" smtClean="0"/>
              <a:t>Приобретено продуктов питания на сумму 2846938,42 рубля. С 1 апреля переведены на </a:t>
            </a:r>
            <a:r>
              <a:rPr lang="ru-RU" sz="1600" dirty="0" err="1" smtClean="0"/>
              <a:t>аутсорсинг</a:t>
            </a:r>
            <a:r>
              <a:rPr lang="ru-RU" sz="1600" dirty="0" smtClean="0"/>
              <a:t>. Стоимость одного койко-дня по </a:t>
            </a:r>
            <a:r>
              <a:rPr lang="ru-RU" sz="1600" dirty="0" err="1" smtClean="0"/>
              <a:t>аутсорсигну</a:t>
            </a:r>
            <a:r>
              <a:rPr lang="ru-RU" sz="1600" dirty="0" smtClean="0"/>
              <a:t> 146 рублей19 копеек.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600" dirty="0" smtClean="0"/>
              <a:t>Приобретено мягкого инвентаря на сумму 985332,98 рублей.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600" dirty="0" smtClean="0"/>
              <a:t>Приобретено медикаментов на 875992,24 рубля.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600" dirty="0" smtClean="0"/>
              <a:t>Приобретено моющих и дезинфицирующих средств на сумму 370176,46 рублей.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600" dirty="0" smtClean="0"/>
              <a:t>Приобретено иных материальных запасов на 2014067,70 рублей.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600" dirty="0" smtClean="0"/>
              <a:t>Планируют приобрести медицинского оборудования на сумму 63090 рублей.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600" dirty="0" smtClean="0"/>
              <a:t>Выделены средства на приобретение противопожарных дверей в сумме 190000 рублей.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600" dirty="0" smtClean="0"/>
              <a:t>Произведен ремонт асфальтного покрытия на сумму 971779,42 рубля, ремонт кровли – 436260,32 рубля, ремонт гаражных боксов – 2187423,40 рублей, установлены раковины у столовой – 137638,74 рубля, отремонтирован медицинский пост – 67688,34 рубля, произведен ремонт хозяйственного блока с </a:t>
            </a:r>
            <a:r>
              <a:rPr lang="ru-RU" sz="1600" dirty="0" err="1" smtClean="0"/>
              <a:t>пристроями</a:t>
            </a:r>
            <a:r>
              <a:rPr lang="ru-RU" sz="1600" dirty="0" smtClean="0"/>
              <a:t> – 4700448,89 рублей. Всего ремонтов на сумму 8501239,11 рублей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Организация психолого-педагогической помощи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86800" cy="5733256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1400" dirty="0" smtClean="0"/>
              <a:t>Цель работы отделения психолого-педагогической помощи:</a:t>
            </a:r>
          </a:p>
          <a:p>
            <a:pPr marL="0" indent="357188">
              <a:buNone/>
            </a:pPr>
            <a:r>
              <a:rPr lang="ru-RU" sz="1400" b="1" dirty="0" smtClean="0"/>
              <a:t>формирование у воспитанников навыков познавательной деятельности, социально-бытовых и трудовых навыков, позволяющих максимально адаптироваться во взрослой жизни.</a:t>
            </a:r>
          </a:p>
          <a:p>
            <a:pPr marL="0" indent="357188">
              <a:buNone/>
            </a:pPr>
            <a:r>
              <a:rPr lang="ru-RU" sz="1400" dirty="0" smtClean="0"/>
              <a:t>Достижения данной цели невозможно без решения следующих задач:</a:t>
            </a:r>
          </a:p>
          <a:p>
            <a:pPr marL="0" indent="357188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1400" dirty="0" smtClean="0"/>
              <a:t>Усвоение учебных навыков с учетом способности каждого воспитанника;</a:t>
            </a:r>
          </a:p>
          <a:p>
            <a:pPr marL="0" indent="357188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1400" dirty="0" smtClean="0"/>
              <a:t>Поэтапное формирование социально-бытовых навыков и навыков самообслуживания;</a:t>
            </a:r>
          </a:p>
          <a:p>
            <a:pPr marL="0" indent="357188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1400" dirty="0" smtClean="0"/>
              <a:t>Посильное участие в трудовых процессах, знакомство с профессиями;</a:t>
            </a:r>
          </a:p>
          <a:p>
            <a:pPr marL="0" indent="357188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1400" dirty="0" smtClean="0"/>
              <a:t>Воспитание нравственно-эстетических норм поведения, осознание воспитанниками себя как части природы, знакомство с понятиями гражданско-правового характера;</a:t>
            </a:r>
          </a:p>
          <a:p>
            <a:pPr marL="0" indent="357188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1400" dirty="0" smtClean="0"/>
              <a:t>Формирование культуры здорового и безопасного образа жизни: физическая, нравственная, психологическая составляющие здоровья.</a:t>
            </a:r>
          </a:p>
          <a:p>
            <a:pPr algn="ctr">
              <a:buNone/>
            </a:pPr>
            <a:r>
              <a:rPr lang="ru-RU" sz="1400" b="1" dirty="0" smtClean="0"/>
              <a:t>График роста компетентности воспитанников отделения психолого-педагогической помощи за 2012-2013г.</a:t>
            </a:r>
          </a:p>
          <a:p>
            <a:pPr algn="ctr">
              <a:buNone/>
            </a:pPr>
            <a:endParaRPr lang="ru-RU" sz="1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03648" y="4465960"/>
          <a:ext cx="6480720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Коррекционно-развивающая деятельность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616624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1400" dirty="0" smtClean="0"/>
              <a:t>Цель работы: </a:t>
            </a:r>
            <a:r>
              <a:rPr lang="ru-RU" sz="1400" b="1" dirty="0" smtClean="0"/>
              <a:t>коррекционное воздействие на познавательную деятельность умственно отсталого ребенка.</a:t>
            </a:r>
          </a:p>
          <a:p>
            <a:pPr marL="0" indent="357188">
              <a:buNone/>
            </a:pPr>
            <a:r>
              <a:rPr lang="ru-RU" sz="1400" dirty="0" smtClean="0"/>
              <a:t>Задачи: </a:t>
            </a:r>
          </a:p>
          <a:p>
            <a:pPr marL="0" indent="357188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smtClean="0"/>
              <a:t>Выявление неблагоприятных вариантов развития и определение учебных трудностей ребенка;</a:t>
            </a:r>
          </a:p>
          <a:p>
            <a:pPr marL="0" indent="357188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smtClean="0"/>
              <a:t>Выявление детей, не подлежащих обучению в школьных группах;</a:t>
            </a:r>
          </a:p>
          <a:p>
            <a:pPr marL="0" indent="357188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smtClean="0"/>
              <a:t>Динамическое изучение уровня умственного развития детей и результатов коррекционного воздействия;</a:t>
            </a:r>
          </a:p>
          <a:p>
            <a:pPr marL="0" indent="357188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smtClean="0"/>
              <a:t>Отслеживание соответствия выбранной программы, форм, методов и приемов обучения реальным достижениям и уровня развития ребенка;</a:t>
            </a:r>
          </a:p>
          <a:p>
            <a:pPr marL="0" indent="357188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smtClean="0"/>
              <a:t>Проведение индивидуальных и групповых коррекционных занятий, обеспечивающих усвоение программного материала и осуществление переноса сформированных на занятиях умений и навыков в учебную деятельность воспитанников.</a:t>
            </a:r>
          </a:p>
          <a:p>
            <a:pPr marL="0" indent="357188">
              <a:buClr>
                <a:srgbClr val="002060"/>
              </a:buClr>
              <a:buNone/>
            </a:pPr>
            <a:endParaRPr lang="ru-RU" sz="1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339752" y="4077072"/>
          <a:ext cx="528024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Коррекционно-развивающая деятельность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616624"/>
          </a:xfrm>
        </p:spPr>
        <p:txBody>
          <a:bodyPr>
            <a:normAutofit/>
          </a:bodyPr>
          <a:lstStyle/>
          <a:p>
            <a:pPr marL="0" indent="357188" algn="just">
              <a:buNone/>
            </a:pPr>
            <a:r>
              <a:rPr lang="ru-RU" sz="1400" dirty="0" smtClean="0"/>
              <a:t>Для осуществления организации логопедической помощи умственно отсталым детям, наиболее эффективной коррекционной работы применяется комплексный подход, основанный на следующих принципах и положениях:</a:t>
            </a:r>
          </a:p>
          <a:p>
            <a:pPr marL="0" indent="357188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1400" dirty="0" smtClean="0"/>
              <a:t>Принцип учета </a:t>
            </a:r>
            <a:r>
              <a:rPr lang="ru-RU" sz="1400" dirty="0" err="1" smtClean="0"/>
              <a:t>поэтапности</a:t>
            </a:r>
            <a:r>
              <a:rPr lang="ru-RU" sz="1400" dirty="0" smtClean="0"/>
              <a:t> формирования речевых умений;</a:t>
            </a:r>
          </a:p>
          <a:p>
            <a:pPr marL="0" indent="357188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1400" dirty="0" smtClean="0"/>
              <a:t>Принцип учета зоны актуального и ближайшего развития;</a:t>
            </a:r>
          </a:p>
          <a:p>
            <a:pPr marL="0" indent="357188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1400" dirty="0" smtClean="0"/>
              <a:t>Принцип личностно-ориентированного подхода;</a:t>
            </a:r>
          </a:p>
          <a:p>
            <a:pPr marL="0" indent="357188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1400" dirty="0" smtClean="0"/>
              <a:t>Взаимосвязь развития речи и моторики;</a:t>
            </a:r>
          </a:p>
          <a:p>
            <a:pPr marL="0" indent="357188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1400" dirty="0" smtClean="0"/>
              <a:t>Взаимосвязь развития речи и познавательных процессов;</a:t>
            </a:r>
          </a:p>
          <a:p>
            <a:pPr marL="0" indent="357188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1400" dirty="0" smtClean="0"/>
              <a:t>Принцип системного подхода</a:t>
            </a:r>
          </a:p>
          <a:p>
            <a:pPr marL="0" indent="357188" algn="just">
              <a:buClr>
                <a:srgbClr val="002060"/>
              </a:buClr>
              <a:buNone/>
            </a:pPr>
            <a:r>
              <a:rPr lang="ru-RU" sz="1400" dirty="0" smtClean="0"/>
              <a:t>Коррекция речи основывается на фундаментальных знаниях развития человеческого организма, становления мыслительных и психических процессов, знаниях закономерности деятельности нервной системы, этапов формирования речевой деятельности, принципах комплексного подхода.</a:t>
            </a:r>
          </a:p>
          <a:p>
            <a:pPr marL="0" indent="357188" algn="ctr">
              <a:buClr>
                <a:srgbClr val="002060"/>
              </a:buClr>
              <a:buNone/>
            </a:pPr>
            <a:endParaRPr lang="ru-RU" sz="1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75656" y="4005064"/>
          <a:ext cx="5568280" cy="268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Коррекционно-развивающая деятельность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72608"/>
          </a:xfrm>
        </p:spPr>
        <p:txBody>
          <a:bodyPr>
            <a:normAutofit/>
          </a:bodyPr>
          <a:lstStyle/>
          <a:p>
            <a:pPr marL="0" indent="357188" algn="just">
              <a:buNone/>
            </a:pPr>
            <a:r>
              <a:rPr lang="ru-RU" sz="1400" dirty="0" smtClean="0"/>
              <a:t>Цель: </a:t>
            </a:r>
            <a:r>
              <a:rPr lang="ru-RU" sz="1400" b="1" dirty="0" smtClean="0"/>
              <a:t>создание условий, позволяющих каждому воспитаннику как можно легче и радостнее осознать свои особенности, познакомить с миром эмоций и учить контролировать раздражительность, застенчивость, неуверенность в себе. Поддержание и развитие в детях интереса к психическим знаниям. Формирование коммуникативных компетентностей.</a:t>
            </a:r>
          </a:p>
          <a:p>
            <a:pPr marL="0" indent="357188" algn="just">
              <a:buNone/>
            </a:pPr>
            <a:r>
              <a:rPr lang="ru-RU" sz="1400" dirty="0" smtClean="0"/>
              <a:t>Задачи:</a:t>
            </a:r>
          </a:p>
          <a:p>
            <a:pPr marL="0" indent="357188"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smtClean="0"/>
              <a:t>Формировать у детей позитивную «Я» – компетенцию и устойчивую самооценку, снизить уровень тревожности;</a:t>
            </a:r>
          </a:p>
          <a:p>
            <a:pPr marL="0" indent="357188"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smtClean="0"/>
              <a:t>Создать коллектив, через формирование групповой сплоченности и выработки системы единых обоснованных требований;</a:t>
            </a:r>
          </a:p>
          <a:p>
            <a:pPr marL="0" indent="357188"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smtClean="0"/>
              <a:t>Формировать адекватные формы поведения в новых ситуациях;</a:t>
            </a:r>
          </a:p>
          <a:p>
            <a:pPr marL="0" indent="357188"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400" dirty="0" smtClean="0"/>
              <a:t>Развивать социальные и коммуникативные умения, необходимые для установления межличностных отношений друг с другом и педагогом.</a:t>
            </a:r>
          </a:p>
          <a:p>
            <a:pPr marL="0" indent="357188" algn="ctr">
              <a:buClr>
                <a:srgbClr val="002060"/>
              </a:buClr>
              <a:buNone/>
            </a:pPr>
            <a:r>
              <a:rPr lang="ru-RU" sz="1400" dirty="0" smtClean="0"/>
              <a:t>Уровни достижения воспитанниками, овладевшими необходимыми умениями и навыками.</a:t>
            </a:r>
          </a:p>
          <a:p>
            <a:pPr marL="0" indent="357188" algn="ctr">
              <a:buClr>
                <a:srgbClr val="002060"/>
              </a:buClr>
              <a:buNone/>
            </a:pPr>
            <a:endParaRPr lang="ru-RU" sz="1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483768" y="4193704"/>
          <a:ext cx="506422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Социально-бытовая адаптация</a:t>
            </a:r>
            <a:endParaRPr lang="ru-RU" sz="2000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616624"/>
          </a:xfrm>
        </p:spPr>
        <p:txBody>
          <a:bodyPr/>
          <a:lstStyle/>
          <a:p>
            <a:pPr marL="0" indent="357188" algn="just">
              <a:buNone/>
            </a:pPr>
            <a:r>
              <a:rPr lang="ru-RU" sz="1400" dirty="0" smtClean="0"/>
              <a:t>Цель: </a:t>
            </a:r>
            <a:r>
              <a:rPr lang="ru-RU" sz="1400" b="1" dirty="0" smtClean="0"/>
              <a:t>Помочь ребенку адаптироваться к самостоятельной жизни, активно включатся в нее, формировать адекватные представления о бытовой, социальной и  нравственно-духовной сферах жизни человека, расширять круг общения, а так же вырабатывать у детей психологическую устойчивость поведения в опасных и чрезвычайных ситуациях.</a:t>
            </a:r>
          </a:p>
          <a:p>
            <a:pPr indent="14288">
              <a:buNone/>
            </a:pPr>
            <a:r>
              <a:rPr lang="ru-RU" sz="1400" b="1" dirty="0" smtClean="0"/>
              <a:t>Задачи:</a:t>
            </a:r>
            <a:endParaRPr lang="ru-RU" sz="1400" dirty="0" smtClean="0"/>
          </a:p>
          <a:p>
            <a:pPr indent="14288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1400" dirty="0" smtClean="0"/>
              <a:t>Формировать навыки культуры поведения в быту;</a:t>
            </a:r>
          </a:p>
          <a:p>
            <a:pPr indent="14288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1400" dirty="0" smtClean="0"/>
              <a:t>Знакомить с различными службами быта, учреждениями, организациями, К которым они могут обратится;</a:t>
            </a:r>
          </a:p>
          <a:p>
            <a:pPr indent="14288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1400" dirty="0" smtClean="0"/>
              <a:t>Дать правильные представления и значения о предметах домашнего обихода, которыми необходимо пользоваться в быту;</a:t>
            </a:r>
          </a:p>
          <a:p>
            <a:pPr indent="14288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1400" dirty="0" smtClean="0"/>
              <a:t>Вырабатывать навыки общения с предметами, используемыми в быту;</a:t>
            </a:r>
          </a:p>
          <a:p>
            <a:pPr indent="14288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1400" dirty="0" smtClean="0"/>
              <a:t>Вырабатывать приемы самоконтроля за своим поведением, внешностью;</a:t>
            </a:r>
          </a:p>
          <a:p>
            <a:pPr indent="14288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1400" dirty="0" smtClean="0"/>
              <a:t>Научить вступать в общение с различными людьми в различных ситуациях;</a:t>
            </a:r>
          </a:p>
          <a:p>
            <a:pPr indent="14288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1400" dirty="0" smtClean="0"/>
              <a:t>Формировать навыки самостоятельного поведения на улице и дороге;</a:t>
            </a:r>
          </a:p>
          <a:p>
            <a:pPr indent="14288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1400" dirty="0" smtClean="0"/>
              <a:t>Воспитывать бережное отношение к себе и окружающей среде.</a:t>
            </a:r>
          </a:p>
          <a:p>
            <a:pPr indent="14288">
              <a:buClr>
                <a:srgbClr val="002060"/>
              </a:buClr>
              <a:buNone/>
            </a:pPr>
            <a:endParaRPr lang="ru-RU" sz="1400" dirty="0" smtClean="0"/>
          </a:p>
          <a:p>
            <a:pPr marL="0" indent="357188" algn="just">
              <a:buNone/>
            </a:pPr>
            <a:endParaRPr lang="ru-RU" sz="1400" b="1" dirty="0" smtClean="0"/>
          </a:p>
          <a:p>
            <a:endParaRPr lang="ru-RU" dirty="0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683568" y="3356992"/>
          <a:ext cx="6192688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2699792" y="2636912"/>
          <a:ext cx="61680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554</TotalTime>
  <Words>2218</Words>
  <Application>Microsoft Office PowerPoint</Application>
  <PresentationFormat>Экран (4:3)</PresentationFormat>
  <Paragraphs>428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Аналитический Отчет о деятельности  когкусо «мурыгинский детский дом-интернат для умственно отсталых детей»                                   за период 2012 и 2013 год  </vt:lpstr>
      <vt:lpstr>Сведения О когкусо «Мурыгинский детский дом-интернат для умственно отсталых детей»</vt:lpstr>
      <vt:lpstr>Укрепление материально-технической базы</vt:lpstr>
      <vt:lpstr>Укрепление материально-технической базы</vt:lpstr>
      <vt:lpstr>Организация психолого-педагогической помощи</vt:lpstr>
      <vt:lpstr>Коррекционно-развивающая деятельность</vt:lpstr>
      <vt:lpstr>Коррекционно-развивающая деятельность</vt:lpstr>
      <vt:lpstr>Коррекционно-развивающая деятельность</vt:lpstr>
      <vt:lpstr>Социально-бытовая адаптация</vt:lpstr>
      <vt:lpstr>Творческая деятельность</vt:lpstr>
      <vt:lpstr>Спортивно-оздоровительная работа</vt:lpstr>
      <vt:lpstr>Культурно-досуговая деятельность</vt:lpstr>
      <vt:lpstr>Духовно-нравственная деятельность</vt:lpstr>
      <vt:lpstr>Духовно-нравственная деятельность</vt:lpstr>
      <vt:lpstr>Информационные технологии</vt:lpstr>
      <vt:lpstr>Информационные технологии</vt:lpstr>
      <vt:lpstr>Организация работы по социально- трудовой реабилитации. Предпрофессиональное обучение</vt:lpstr>
      <vt:lpstr>Организация работы по социально- трудовой реабилитации. Предпрофессиональное обучение</vt:lpstr>
      <vt:lpstr>Организация работы по медицинскому обеспечению</vt:lpstr>
      <vt:lpstr>Организация работ по защите личных, имущественных и жилищных прав воспитанников и инвалидов молодого возраста</vt:lpstr>
      <vt:lpstr> 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</dc:title>
  <dc:creator>user1</dc:creator>
  <cp:lastModifiedBy>user1</cp:lastModifiedBy>
  <cp:revision>57</cp:revision>
  <dcterms:created xsi:type="dcterms:W3CDTF">2013-11-14T05:05:40Z</dcterms:created>
  <dcterms:modified xsi:type="dcterms:W3CDTF">2014-01-15T08:11:08Z</dcterms:modified>
</cp:coreProperties>
</file>